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7" r:id="rId2"/>
    <p:sldId id="1976" r:id="rId3"/>
    <p:sldId id="288" r:id="rId4"/>
    <p:sldId id="1977" r:id="rId5"/>
    <p:sldId id="1967" r:id="rId6"/>
    <p:sldId id="300" r:id="rId7"/>
    <p:sldId id="303" r:id="rId8"/>
    <p:sldId id="269" r:id="rId9"/>
    <p:sldId id="268" r:id="rId10"/>
    <p:sldId id="270" r:id="rId11"/>
    <p:sldId id="266" r:id="rId12"/>
    <p:sldId id="274" r:id="rId13"/>
    <p:sldId id="291" r:id="rId14"/>
    <p:sldId id="263" r:id="rId15"/>
    <p:sldId id="333" r:id="rId16"/>
    <p:sldId id="298" r:id="rId17"/>
    <p:sldId id="2075" r:id="rId18"/>
    <p:sldId id="1998" r:id="rId1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9CCFF"/>
    <a:srgbClr val="FFF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BE0BF-26D7-403D-AB58-CC2D440FEE47}" type="datetimeFigureOut">
              <a:rPr kumimoji="1" lang="ja-JP" altLang="en-US" smtClean="0"/>
              <a:t>2019/3/19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BCF4F-EBF6-405E-9878-9726F1657C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41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5376"/>
            <a:ext cx="7315200" cy="1938338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1" name="Rectangle 1032"/>
          <p:cNvSpPr>
            <a:spLocks noChangeArrowheads="1"/>
          </p:cNvSpPr>
          <p:nvPr userDrawn="1"/>
        </p:nvSpPr>
        <p:spPr bwMode="auto">
          <a:xfrm>
            <a:off x="900906" y="3131562"/>
            <a:ext cx="7315200" cy="304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52" name="Line 1033"/>
          <p:cNvSpPr>
            <a:spLocks noChangeShapeType="1"/>
          </p:cNvSpPr>
          <p:nvPr userDrawn="1"/>
        </p:nvSpPr>
        <p:spPr bwMode="auto">
          <a:xfrm>
            <a:off x="914400" y="3105150"/>
            <a:ext cx="7315200" cy="0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6" name="Rectangle 1041"/>
          <p:cNvSpPr>
            <a:spLocks noChangeArrowheads="1"/>
          </p:cNvSpPr>
          <p:nvPr userDrawn="1"/>
        </p:nvSpPr>
        <p:spPr bwMode="auto">
          <a:xfrm>
            <a:off x="147638" y="6682942"/>
            <a:ext cx="8848725" cy="10409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57" name="Line 1042"/>
          <p:cNvSpPr>
            <a:spLocks noChangeShapeType="1"/>
          </p:cNvSpPr>
          <p:nvPr userDrawn="1"/>
        </p:nvSpPr>
        <p:spPr bwMode="auto">
          <a:xfrm flipH="1" flipV="1">
            <a:off x="133350" y="6773863"/>
            <a:ext cx="8850313" cy="317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" name="タイトル 60"/>
          <p:cNvSpPr>
            <a:spLocks noGrp="1"/>
          </p:cNvSpPr>
          <p:nvPr>
            <p:ph type="title"/>
          </p:nvPr>
        </p:nvSpPr>
        <p:spPr>
          <a:xfrm>
            <a:off x="914400" y="1552384"/>
            <a:ext cx="7315200" cy="1453189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67" name="Line 1034"/>
          <p:cNvSpPr>
            <a:spLocks noChangeShapeType="1"/>
          </p:cNvSpPr>
          <p:nvPr userDrawn="1"/>
        </p:nvSpPr>
        <p:spPr bwMode="auto">
          <a:xfrm>
            <a:off x="1066800" y="3562350"/>
            <a:ext cx="73152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721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3162" y="6476989"/>
            <a:ext cx="446868" cy="272198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916B750C-4EE3-4F76-A3BA-D87A105049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67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3162" y="6476989"/>
            <a:ext cx="446868" cy="272198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916B750C-4EE3-4F76-A3BA-D87A105049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668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e 20"/>
          <p:cNvSpPr>
            <a:spLocks noChangeShapeType="1"/>
          </p:cNvSpPr>
          <p:nvPr userDrawn="1"/>
        </p:nvSpPr>
        <p:spPr bwMode="auto">
          <a:xfrm flipH="1" flipV="1">
            <a:off x="146050" y="150088"/>
            <a:ext cx="8850313" cy="317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3162" y="6476989"/>
            <a:ext cx="446868" cy="272198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916B750C-4EE3-4F76-A3BA-D87A105049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218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95376"/>
            <a:ext cx="7886700" cy="508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5" name="Rectangle 19"/>
          <p:cNvSpPr>
            <a:spLocks noChangeArrowheads="1"/>
          </p:cNvSpPr>
          <p:nvPr userDrawn="1"/>
        </p:nvSpPr>
        <p:spPr bwMode="auto">
          <a:xfrm>
            <a:off x="293945" y="717161"/>
            <a:ext cx="8848725" cy="89359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algn="r" eaLnBrk="1" hangingPunct="1">
              <a:defRPr/>
            </a:pPr>
            <a:endParaRPr lang="en-US" altLang="ja-JP" sz="1400">
              <a:solidFill>
                <a:schemeClr val="bg1"/>
              </a:solidFill>
              <a:latin typeface="ＭＳ Ｐゴシック" charset="-128"/>
              <a:ea typeface="ＭＳ Ｐゴシック" charset="-128"/>
            </a:endParaRPr>
          </a:p>
        </p:txBody>
      </p:sp>
      <p:sp>
        <p:nvSpPr>
          <p:cNvPr id="16" name="Rectangle 27"/>
          <p:cNvSpPr>
            <a:spLocks noChangeArrowheads="1"/>
          </p:cNvSpPr>
          <p:nvPr userDrawn="1"/>
        </p:nvSpPr>
        <p:spPr bwMode="auto">
          <a:xfrm>
            <a:off x="181228" y="274265"/>
            <a:ext cx="325285" cy="3643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algn="ctr" eaLnBrk="1" hangingPunct="1">
              <a:defRPr/>
            </a:pPr>
            <a:endParaRPr lang="ja-JP" altLang="en-US" sz="1400">
              <a:latin typeface="ＭＳ Ｐゴシック" charset="-128"/>
              <a:ea typeface="ＭＳ Ｐゴシック" charset="-128"/>
            </a:endParaRPr>
          </a:p>
        </p:txBody>
      </p:sp>
      <p:sp>
        <p:nvSpPr>
          <p:cNvPr id="21" name="Line 20"/>
          <p:cNvSpPr>
            <a:spLocks noChangeShapeType="1"/>
          </p:cNvSpPr>
          <p:nvPr userDrawn="1"/>
        </p:nvSpPr>
        <p:spPr bwMode="auto">
          <a:xfrm flipH="1" flipV="1">
            <a:off x="146050" y="787400"/>
            <a:ext cx="8850313" cy="317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588" y="241133"/>
            <a:ext cx="7608471" cy="444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81CF72B-79EB-4BDC-BE41-AE7397B16E6E}"/>
              </a:ext>
            </a:extLst>
          </p:cNvPr>
          <p:cNvSpPr/>
          <p:nvPr userDrawn="1"/>
        </p:nvSpPr>
        <p:spPr>
          <a:xfrm>
            <a:off x="19878" y="6551184"/>
            <a:ext cx="15290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+mj-ea"/>
                <a:ea typeface="+mj-ea"/>
              </a:rPr>
              <a:t>(C) 2019. </a:t>
            </a:r>
            <a:r>
              <a:rPr lang="ja-JP" altLang="en-US" sz="1200" dirty="0">
                <a:latin typeface="+mj-ea"/>
                <a:ea typeface="+mj-ea"/>
              </a:rPr>
              <a:t>西岡靖之</a:t>
            </a:r>
            <a:endParaRPr lang="en-US" altLang="ja-JP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0086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ree-illustrations.gatag.net/2014/01/10/020000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01.gatag.net/tag/%E8%80%81%E4%BA%BA/page/6/?ssort=_width-pm&amp;sdir=desc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ree-illustrations.gatag.net/2014/01/10/020000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01.gatag.net/tag/%E8%80%81%E4%BA%BA/page/6/?ssort=_width-pm&amp;sdir=desc" TargetMode="Externa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字幕 1">
            <a:extLst>
              <a:ext uri="{FF2B5EF4-FFF2-40B4-BE49-F238E27FC236}">
                <a16:creationId xmlns:a16="http://schemas.microsoft.com/office/drawing/2014/main" id="{85692346-E16A-4F35-B917-8DED11CFB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35375"/>
            <a:ext cx="7315200" cy="2426059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2019</a:t>
            </a:r>
            <a:r>
              <a:rPr lang="ja-JP" altLang="en-US" dirty="0"/>
              <a:t>年</a:t>
            </a:r>
            <a:r>
              <a:rPr lang="en-US" altLang="ja-JP" dirty="0"/>
              <a:t>3</a:t>
            </a:r>
            <a:r>
              <a:rPr lang="ja-JP" altLang="en-US" dirty="0"/>
              <a:t>月</a:t>
            </a:r>
            <a:r>
              <a:rPr lang="en-US" altLang="ja-JP" dirty="0"/>
              <a:t>19</a:t>
            </a:r>
            <a:r>
              <a:rPr lang="ja-JP" altLang="en-US" dirty="0"/>
              <a:t>日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西　岡　靖　之</a:t>
            </a:r>
            <a:endParaRPr kumimoji="1" lang="en-US" altLang="ja-JP" dirty="0"/>
          </a:p>
          <a:p>
            <a:r>
              <a:rPr kumimoji="1" lang="ja-JP" altLang="en-US" dirty="0"/>
              <a:t>インダストリアル・バリューチェーン</a:t>
            </a:r>
            <a:endParaRPr kumimoji="1" lang="en-US" altLang="ja-JP" dirty="0"/>
          </a:p>
          <a:p>
            <a:r>
              <a:rPr kumimoji="1" lang="ja-JP" altLang="en-US" dirty="0"/>
              <a:t>・イニシアティブ／法政大学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40AD6B55-F160-4D6D-85AA-888B21E4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4000" dirty="0"/>
              <a:t>生産現場のデータを</a:t>
            </a:r>
            <a:br>
              <a:rPr kumimoji="1" lang="en-US" altLang="ja-JP" sz="4000" dirty="0"/>
            </a:br>
            <a:r>
              <a:rPr kumimoji="1" lang="ja-JP" altLang="en-US" sz="4000" dirty="0"/>
              <a:t>お金に換える方法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4386878-B4EE-4467-B97E-002208CE9D75}"/>
              </a:ext>
            </a:extLst>
          </p:cNvPr>
          <p:cNvSpPr/>
          <p:nvPr/>
        </p:nvSpPr>
        <p:spPr>
          <a:xfrm>
            <a:off x="914400" y="522471"/>
            <a:ext cx="5248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dirty="0"/>
              <a:t>産学連携コストフォーラム</a:t>
            </a:r>
            <a:endParaRPr lang="en-US" altLang="ja-JP" sz="2000" dirty="0"/>
          </a:p>
          <a:p>
            <a:r>
              <a:rPr lang="ja-JP" altLang="en-US" sz="2000" dirty="0"/>
              <a:t>一橋大学一橋講堂（東京都千代田区一ツ橋）</a:t>
            </a:r>
          </a:p>
        </p:txBody>
      </p:sp>
    </p:spTree>
    <p:extLst>
      <p:ext uri="{BB962C8B-B14F-4D97-AF65-F5344CB8AC3E}">
        <p14:creationId xmlns:p14="http://schemas.microsoft.com/office/powerpoint/2010/main" val="84095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957CCF1-271D-4513-9679-8C58724C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サービス時代のバリューエンジニアリング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FA8DC38A-2C0E-4FAC-BBC0-07AA9E186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有形</a:t>
            </a:r>
            <a:r>
              <a:rPr kumimoji="1" lang="ja-JP" altLang="en-US" dirty="0"/>
              <a:t>サービスの適正価格は？</a:t>
            </a:r>
            <a:endParaRPr kumimoji="1" lang="en-US" altLang="ja-JP" dirty="0"/>
          </a:p>
          <a:p>
            <a:r>
              <a:rPr lang="ja-JP" altLang="en-US" dirty="0"/>
              <a:t>情報サービスの適正価格は？</a:t>
            </a:r>
            <a:endParaRPr kumimoji="1" lang="en-US" altLang="ja-JP" dirty="0"/>
          </a:p>
          <a:p>
            <a:r>
              <a:rPr kumimoji="1" lang="ja-JP" altLang="en-US" dirty="0"/>
              <a:t>ソフトウェアライセンスの適正価格は？</a:t>
            </a:r>
            <a:endParaRPr kumimoji="1" lang="en-US" altLang="ja-JP" dirty="0"/>
          </a:p>
          <a:p>
            <a:r>
              <a:rPr lang="ja-JP" altLang="en-US" dirty="0"/>
              <a:t>提供データの適正価格は？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E5F8DB-2735-411B-9B2E-F24978A10880}"/>
              </a:ext>
            </a:extLst>
          </p:cNvPr>
          <p:cNvSpPr txBox="1"/>
          <p:nvPr/>
        </p:nvSpPr>
        <p:spPr>
          <a:xfrm>
            <a:off x="831679" y="2374844"/>
            <a:ext cx="241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洗濯機を購入し</a:t>
            </a:r>
            <a:endParaRPr kumimoji="1" lang="en-US" altLang="ja-JP" dirty="0"/>
          </a:p>
          <a:p>
            <a:r>
              <a:rPr kumimoji="1" lang="ja-JP" altLang="en-US" dirty="0"/>
              <a:t>自分で洗濯する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CE4BFC-93A6-4FB5-911F-503FC6AB17CA}"/>
              </a:ext>
            </a:extLst>
          </p:cNvPr>
          <p:cNvSpPr txBox="1"/>
          <p:nvPr/>
        </p:nvSpPr>
        <p:spPr>
          <a:xfrm>
            <a:off x="2679406" y="2374844"/>
            <a:ext cx="173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コインランドリーで洗濯する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613FB9-8EA7-44FA-99A4-2AE61F7F4F1E}"/>
              </a:ext>
            </a:extLst>
          </p:cNvPr>
          <p:cNvSpPr txBox="1"/>
          <p:nvPr/>
        </p:nvSpPr>
        <p:spPr>
          <a:xfrm>
            <a:off x="4490102" y="2374844"/>
            <a:ext cx="1913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クリーニング屋に洗濯してもらう</a:t>
            </a:r>
          </a:p>
        </p:txBody>
      </p:sp>
      <p:sp>
        <p:nvSpPr>
          <p:cNvPr id="9" name="矢印: 五方向 8">
            <a:extLst>
              <a:ext uri="{FF2B5EF4-FFF2-40B4-BE49-F238E27FC236}">
                <a16:creationId xmlns:a16="http://schemas.microsoft.com/office/drawing/2014/main" id="{2A539F5C-4E61-41DB-8D4D-1B2AC681A14F}"/>
              </a:ext>
            </a:extLst>
          </p:cNvPr>
          <p:cNvSpPr/>
          <p:nvPr/>
        </p:nvSpPr>
        <p:spPr>
          <a:xfrm>
            <a:off x="910954" y="1536570"/>
            <a:ext cx="1731993" cy="622169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物品の販売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矢印: 五方向 9">
            <a:extLst>
              <a:ext uri="{FF2B5EF4-FFF2-40B4-BE49-F238E27FC236}">
                <a16:creationId xmlns:a16="http://schemas.microsoft.com/office/drawing/2014/main" id="{E4E8DB30-F121-4848-A071-4AE47F04BA1A}"/>
              </a:ext>
            </a:extLst>
          </p:cNvPr>
          <p:cNvSpPr/>
          <p:nvPr/>
        </p:nvSpPr>
        <p:spPr>
          <a:xfrm>
            <a:off x="2741225" y="1536570"/>
            <a:ext cx="1731993" cy="622169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物品の利用</a:t>
            </a:r>
          </a:p>
        </p:txBody>
      </p:sp>
      <p:sp>
        <p:nvSpPr>
          <p:cNvPr id="11" name="矢印: 五方向 10">
            <a:extLst>
              <a:ext uri="{FF2B5EF4-FFF2-40B4-BE49-F238E27FC236}">
                <a16:creationId xmlns:a16="http://schemas.microsoft.com/office/drawing/2014/main" id="{5E29C1D7-CE4A-4681-A08A-EAA108D071C7}"/>
              </a:ext>
            </a:extLst>
          </p:cNvPr>
          <p:cNvSpPr/>
          <p:nvPr/>
        </p:nvSpPr>
        <p:spPr>
          <a:xfrm>
            <a:off x="4628057" y="1536570"/>
            <a:ext cx="1731993" cy="622169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問題の解決</a:t>
            </a:r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C47F3C67-F740-408C-B0F6-29F1BFF1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DA7810-7F33-4C73-AEDE-B4EA3A7C1DDA}"/>
              </a:ext>
            </a:extLst>
          </p:cNvPr>
          <p:cNvSpPr txBox="1"/>
          <p:nvPr/>
        </p:nvSpPr>
        <p:spPr>
          <a:xfrm>
            <a:off x="6414639" y="2374844"/>
            <a:ext cx="1913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いつでもきれいアプリを導入する</a:t>
            </a:r>
            <a:endParaRPr kumimoji="1" lang="ja-JP" altLang="en-US" dirty="0"/>
          </a:p>
        </p:txBody>
      </p:sp>
      <p:sp>
        <p:nvSpPr>
          <p:cNvPr id="14" name="矢印: 五方向 13">
            <a:extLst>
              <a:ext uri="{FF2B5EF4-FFF2-40B4-BE49-F238E27FC236}">
                <a16:creationId xmlns:a16="http://schemas.microsoft.com/office/drawing/2014/main" id="{CEDD653B-6AFF-43A9-8BC4-542CBC0CB233}"/>
              </a:ext>
            </a:extLst>
          </p:cNvPr>
          <p:cNvSpPr/>
          <p:nvPr/>
        </p:nvSpPr>
        <p:spPr>
          <a:xfrm>
            <a:off x="6552594" y="1536570"/>
            <a:ext cx="1731993" cy="622169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知識の利用</a:t>
            </a:r>
          </a:p>
        </p:txBody>
      </p:sp>
    </p:spTree>
    <p:extLst>
      <p:ext uri="{BB962C8B-B14F-4D97-AF65-F5344CB8AC3E}">
        <p14:creationId xmlns:p14="http://schemas.microsoft.com/office/powerpoint/2010/main" val="25122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>
                <a:latin typeface="+mn-ea"/>
                <a:ea typeface="+mn-ea"/>
              </a:rPr>
              <a:t>個別化、多様化への対応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908734" y="1461119"/>
            <a:ext cx="554960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+mn-ea"/>
              </a:rPr>
              <a:t>モノ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513941" y="1479924"/>
            <a:ext cx="218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+mn-ea"/>
              </a:rPr>
              <a:t>によるバリエーション</a:t>
            </a:r>
          </a:p>
        </p:txBody>
      </p:sp>
      <p:sp>
        <p:nvSpPr>
          <p:cNvPr id="17" name="ホームベース 16"/>
          <p:cNvSpPr/>
          <p:nvPr/>
        </p:nvSpPr>
        <p:spPr>
          <a:xfrm>
            <a:off x="908734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企画</a:t>
            </a:r>
          </a:p>
        </p:txBody>
      </p:sp>
      <p:sp>
        <p:nvSpPr>
          <p:cNvPr id="18" name="ホームベース 17"/>
          <p:cNvSpPr/>
          <p:nvPr/>
        </p:nvSpPr>
        <p:spPr>
          <a:xfrm>
            <a:off x="2010040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設計</a:t>
            </a:r>
          </a:p>
        </p:txBody>
      </p:sp>
      <p:sp>
        <p:nvSpPr>
          <p:cNvPr id="19" name="ホームベース 18"/>
          <p:cNvSpPr/>
          <p:nvPr/>
        </p:nvSpPr>
        <p:spPr>
          <a:xfrm>
            <a:off x="3111346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生産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ホームベース 19"/>
          <p:cNvSpPr/>
          <p:nvPr/>
        </p:nvSpPr>
        <p:spPr>
          <a:xfrm>
            <a:off x="4212652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販売</a:t>
            </a:r>
          </a:p>
        </p:txBody>
      </p:sp>
      <p:sp>
        <p:nvSpPr>
          <p:cNvPr id="21" name="ホームベース 20"/>
          <p:cNvSpPr/>
          <p:nvPr/>
        </p:nvSpPr>
        <p:spPr>
          <a:xfrm>
            <a:off x="5313958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利用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ホームベース 21"/>
          <p:cNvSpPr/>
          <p:nvPr/>
        </p:nvSpPr>
        <p:spPr>
          <a:xfrm>
            <a:off x="6415264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修理</a:t>
            </a:r>
          </a:p>
        </p:txBody>
      </p:sp>
      <p:sp>
        <p:nvSpPr>
          <p:cNvPr id="23" name="ホームベース 22"/>
          <p:cNvSpPr/>
          <p:nvPr/>
        </p:nvSpPr>
        <p:spPr>
          <a:xfrm>
            <a:off x="7516570" y="1955446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廃棄</a:t>
            </a:r>
          </a:p>
        </p:txBody>
      </p:sp>
      <p:sp>
        <p:nvSpPr>
          <p:cNvPr id="26" name="ホームベース 25"/>
          <p:cNvSpPr/>
          <p:nvPr/>
        </p:nvSpPr>
        <p:spPr>
          <a:xfrm>
            <a:off x="3111346" y="2392327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生産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ホームベース 26"/>
          <p:cNvSpPr/>
          <p:nvPr/>
        </p:nvSpPr>
        <p:spPr>
          <a:xfrm>
            <a:off x="4212652" y="2392327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販売</a:t>
            </a:r>
          </a:p>
        </p:txBody>
      </p:sp>
      <p:sp>
        <p:nvSpPr>
          <p:cNvPr id="28" name="ホームベース 27"/>
          <p:cNvSpPr/>
          <p:nvPr/>
        </p:nvSpPr>
        <p:spPr>
          <a:xfrm>
            <a:off x="5313958" y="2392327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利用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ホームベース 28"/>
          <p:cNvSpPr/>
          <p:nvPr/>
        </p:nvSpPr>
        <p:spPr>
          <a:xfrm>
            <a:off x="6415264" y="2392327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修理</a:t>
            </a:r>
          </a:p>
        </p:txBody>
      </p:sp>
      <p:sp>
        <p:nvSpPr>
          <p:cNvPr id="30" name="ホームベース 29"/>
          <p:cNvSpPr/>
          <p:nvPr/>
        </p:nvSpPr>
        <p:spPr>
          <a:xfrm>
            <a:off x="7516570" y="2392327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廃棄</a:t>
            </a:r>
          </a:p>
        </p:txBody>
      </p:sp>
      <p:sp>
        <p:nvSpPr>
          <p:cNvPr id="34" name="ホームベース 33"/>
          <p:cNvSpPr/>
          <p:nvPr/>
        </p:nvSpPr>
        <p:spPr>
          <a:xfrm>
            <a:off x="4212652" y="2829208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販売</a:t>
            </a:r>
          </a:p>
        </p:txBody>
      </p:sp>
      <p:sp>
        <p:nvSpPr>
          <p:cNvPr id="35" name="ホームベース 34"/>
          <p:cNvSpPr/>
          <p:nvPr/>
        </p:nvSpPr>
        <p:spPr>
          <a:xfrm>
            <a:off x="5313958" y="2829208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利用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ホームベース 35"/>
          <p:cNvSpPr/>
          <p:nvPr/>
        </p:nvSpPr>
        <p:spPr>
          <a:xfrm>
            <a:off x="6415264" y="2829208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修理</a:t>
            </a:r>
          </a:p>
        </p:txBody>
      </p:sp>
      <p:sp>
        <p:nvSpPr>
          <p:cNvPr id="37" name="ホームベース 36"/>
          <p:cNvSpPr/>
          <p:nvPr/>
        </p:nvSpPr>
        <p:spPr>
          <a:xfrm>
            <a:off x="7516570" y="2829208"/>
            <a:ext cx="1009290" cy="33643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廃棄</a:t>
            </a:r>
          </a:p>
        </p:txBody>
      </p:sp>
      <p:sp>
        <p:nvSpPr>
          <p:cNvPr id="69" name="正方形/長方形 68"/>
          <p:cNvSpPr/>
          <p:nvPr/>
        </p:nvSpPr>
        <p:spPr>
          <a:xfrm>
            <a:off x="3789477" y="1477144"/>
            <a:ext cx="1199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+mn-ea"/>
              </a:rPr>
              <a:t>（ドイツ流）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810509" y="3295028"/>
            <a:ext cx="7733950" cy="3008162"/>
            <a:chOff x="810509" y="3502422"/>
            <a:chExt cx="7733950" cy="3008162"/>
          </a:xfrm>
        </p:grpSpPr>
        <p:sp>
          <p:nvSpPr>
            <p:cNvPr id="10" name="ホームベース 9"/>
            <p:cNvSpPr/>
            <p:nvPr/>
          </p:nvSpPr>
          <p:spPr>
            <a:xfrm>
              <a:off x="5293745" y="571930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利用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ホームベース 10"/>
            <p:cNvSpPr/>
            <p:nvPr/>
          </p:nvSpPr>
          <p:spPr>
            <a:xfrm>
              <a:off x="6395051" y="571930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修理</a:t>
              </a:r>
            </a:p>
          </p:txBody>
        </p:sp>
        <p:sp>
          <p:nvSpPr>
            <p:cNvPr id="12" name="ホームベース 11"/>
            <p:cNvSpPr/>
            <p:nvPr/>
          </p:nvSpPr>
          <p:spPr>
            <a:xfrm>
              <a:off x="7496357" y="571930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廃棄</a:t>
              </a:r>
            </a:p>
          </p:txBody>
        </p:sp>
        <p:sp>
          <p:nvSpPr>
            <p:cNvPr id="14" name="角丸四角形 13"/>
            <p:cNvSpPr/>
            <p:nvPr/>
          </p:nvSpPr>
          <p:spPr>
            <a:xfrm>
              <a:off x="866960" y="3518122"/>
              <a:ext cx="646981" cy="300320"/>
            </a:xfrm>
            <a:prstGeom prst="roundRect">
              <a:avLst>
                <a:gd name="adj" fmla="val 36774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コト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536864" y="3502422"/>
              <a:ext cx="21820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+mn-ea"/>
                </a:rPr>
                <a:t>によるバリエーション</a:t>
              </a:r>
            </a:p>
          </p:txBody>
        </p:sp>
        <p:sp>
          <p:nvSpPr>
            <p:cNvPr id="42" name="ホームベース 41"/>
            <p:cNvSpPr/>
            <p:nvPr/>
          </p:nvSpPr>
          <p:spPr>
            <a:xfrm>
              <a:off x="5303448" y="527668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利用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3" name="ホームベース 42"/>
            <p:cNvSpPr/>
            <p:nvPr/>
          </p:nvSpPr>
          <p:spPr>
            <a:xfrm>
              <a:off x="6404754" y="527668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修理</a:t>
              </a:r>
            </a:p>
          </p:txBody>
        </p:sp>
        <p:sp>
          <p:nvSpPr>
            <p:cNvPr id="44" name="ホームベース 43"/>
            <p:cNvSpPr/>
            <p:nvPr/>
          </p:nvSpPr>
          <p:spPr>
            <a:xfrm>
              <a:off x="7506060" y="527668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廃棄</a:t>
              </a:r>
            </a:p>
          </p:txBody>
        </p:sp>
        <p:sp>
          <p:nvSpPr>
            <p:cNvPr id="48" name="ホームベース 47"/>
            <p:cNvSpPr/>
            <p:nvPr/>
          </p:nvSpPr>
          <p:spPr>
            <a:xfrm>
              <a:off x="4211845" y="483406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販売</a:t>
              </a:r>
            </a:p>
          </p:txBody>
        </p:sp>
        <p:sp>
          <p:nvSpPr>
            <p:cNvPr id="49" name="ホームベース 48"/>
            <p:cNvSpPr/>
            <p:nvPr/>
          </p:nvSpPr>
          <p:spPr>
            <a:xfrm>
              <a:off x="5313151" y="483406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利用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ホームベース 49"/>
            <p:cNvSpPr/>
            <p:nvPr/>
          </p:nvSpPr>
          <p:spPr>
            <a:xfrm>
              <a:off x="6414457" y="483406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修理</a:t>
              </a:r>
            </a:p>
          </p:txBody>
        </p:sp>
        <p:sp>
          <p:nvSpPr>
            <p:cNvPr id="51" name="ホームベース 50"/>
            <p:cNvSpPr/>
            <p:nvPr/>
          </p:nvSpPr>
          <p:spPr>
            <a:xfrm>
              <a:off x="7515763" y="483406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廃棄</a:t>
              </a:r>
            </a:p>
          </p:txBody>
        </p:sp>
        <p:sp>
          <p:nvSpPr>
            <p:cNvPr id="54" name="ホームベース 53"/>
            <p:cNvSpPr/>
            <p:nvPr/>
          </p:nvSpPr>
          <p:spPr>
            <a:xfrm>
              <a:off x="3120242" y="439144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生産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5" name="ホームベース 54"/>
            <p:cNvSpPr/>
            <p:nvPr/>
          </p:nvSpPr>
          <p:spPr>
            <a:xfrm>
              <a:off x="4221548" y="439144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販売</a:t>
              </a:r>
            </a:p>
          </p:txBody>
        </p:sp>
        <p:sp>
          <p:nvSpPr>
            <p:cNvPr id="56" name="ホームベース 55"/>
            <p:cNvSpPr/>
            <p:nvPr/>
          </p:nvSpPr>
          <p:spPr>
            <a:xfrm>
              <a:off x="5322854" y="439144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利用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ホームベース 56"/>
            <p:cNvSpPr/>
            <p:nvPr/>
          </p:nvSpPr>
          <p:spPr>
            <a:xfrm>
              <a:off x="6424160" y="439144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修理</a:t>
              </a:r>
            </a:p>
          </p:txBody>
        </p:sp>
        <p:sp>
          <p:nvSpPr>
            <p:cNvPr id="58" name="ホームベース 57"/>
            <p:cNvSpPr/>
            <p:nvPr/>
          </p:nvSpPr>
          <p:spPr>
            <a:xfrm>
              <a:off x="7525466" y="439144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廃棄</a:t>
              </a:r>
            </a:p>
          </p:txBody>
        </p:sp>
        <p:sp>
          <p:nvSpPr>
            <p:cNvPr id="59" name="ホームベース 58"/>
            <p:cNvSpPr/>
            <p:nvPr/>
          </p:nvSpPr>
          <p:spPr>
            <a:xfrm>
              <a:off x="927333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企画</a:t>
              </a:r>
            </a:p>
          </p:txBody>
        </p:sp>
        <p:sp>
          <p:nvSpPr>
            <p:cNvPr id="60" name="ホームベース 59"/>
            <p:cNvSpPr/>
            <p:nvPr/>
          </p:nvSpPr>
          <p:spPr>
            <a:xfrm>
              <a:off x="2028639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設計</a:t>
              </a:r>
            </a:p>
          </p:txBody>
        </p:sp>
        <p:sp>
          <p:nvSpPr>
            <p:cNvPr id="61" name="ホームベース 60"/>
            <p:cNvSpPr/>
            <p:nvPr/>
          </p:nvSpPr>
          <p:spPr>
            <a:xfrm>
              <a:off x="3129945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生産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2" name="ホームベース 61"/>
            <p:cNvSpPr/>
            <p:nvPr/>
          </p:nvSpPr>
          <p:spPr>
            <a:xfrm>
              <a:off x="4231251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販売</a:t>
              </a:r>
            </a:p>
          </p:txBody>
        </p:sp>
        <p:sp>
          <p:nvSpPr>
            <p:cNvPr id="63" name="ホームベース 62"/>
            <p:cNvSpPr/>
            <p:nvPr/>
          </p:nvSpPr>
          <p:spPr>
            <a:xfrm>
              <a:off x="5332557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tx1"/>
                  </a:solidFill>
                  <a:latin typeface="+mn-ea"/>
                </a:rPr>
                <a:t>利用</a:t>
              </a:r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4" name="ホームベース 63"/>
            <p:cNvSpPr/>
            <p:nvPr/>
          </p:nvSpPr>
          <p:spPr>
            <a:xfrm>
              <a:off x="6433863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修理</a:t>
              </a:r>
            </a:p>
          </p:txBody>
        </p:sp>
        <p:sp>
          <p:nvSpPr>
            <p:cNvPr id="65" name="ホームベース 64"/>
            <p:cNvSpPr/>
            <p:nvPr/>
          </p:nvSpPr>
          <p:spPr>
            <a:xfrm>
              <a:off x="7535169" y="3948826"/>
              <a:ext cx="1009290" cy="336430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  <a:latin typeface="+mn-ea"/>
                </a:rPr>
                <a:t>廃棄</a:t>
              </a:r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5486400" y="614125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+mn-ea"/>
                </a:rPr>
                <a:t>・・・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6483389" y="614125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+mn-ea"/>
                </a:rPr>
                <a:t>・・・</a:t>
              </a: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7618394" y="614125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+mn-ea"/>
                </a:rPr>
                <a:t>・・・</a:t>
              </a:r>
            </a:p>
          </p:txBody>
        </p:sp>
        <p:sp>
          <p:nvSpPr>
            <p:cNvPr id="70" name="右矢印 69"/>
            <p:cNvSpPr/>
            <p:nvPr/>
          </p:nvSpPr>
          <p:spPr>
            <a:xfrm>
              <a:off x="4277208" y="5535463"/>
              <a:ext cx="382715" cy="51595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1" name="左中かっこ 70"/>
            <p:cNvSpPr/>
            <p:nvPr/>
          </p:nvSpPr>
          <p:spPr>
            <a:xfrm>
              <a:off x="4785108" y="5297931"/>
              <a:ext cx="275600" cy="1027987"/>
            </a:xfrm>
            <a:prstGeom prst="leftBrace">
              <a:avLst>
                <a:gd name="adj1" fmla="val 3611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+mn-ea"/>
              </a:endParaRPr>
            </a:p>
          </p:txBody>
        </p:sp>
        <p:sp>
          <p:nvSpPr>
            <p:cNvPr id="72" name="テキスト ボックス 71"/>
            <p:cNvSpPr txBox="1"/>
            <p:nvPr/>
          </p:nvSpPr>
          <p:spPr>
            <a:xfrm>
              <a:off x="1611619" y="5345361"/>
              <a:ext cx="26002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+mn-ea"/>
                </a:rPr>
                <a:t>販売した後でもさまざまな「コト」に対応して製品の機能が負荷される。</a:t>
              </a:r>
            </a:p>
          </p:txBody>
        </p:sp>
        <p:sp>
          <p:nvSpPr>
            <p:cNvPr id="73" name="テキスト ボックス 72"/>
            <p:cNvSpPr txBox="1"/>
            <p:nvPr/>
          </p:nvSpPr>
          <p:spPr>
            <a:xfrm>
              <a:off x="810509" y="4579575"/>
              <a:ext cx="21012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+mn-ea"/>
                </a:rPr>
                <a:t>単なる付加サービスだと差別化できない。製品に組み込まれたサービスであること。</a:t>
              </a:r>
            </a:p>
          </p:txBody>
        </p:sp>
        <p:sp>
          <p:nvSpPr>
            <p:cNvPr id="74" name="四角形吹き出し 73"/>
            <p:cNvSpPr/>
            <p:nvPr/>
          </p:nvSpPr>
          <p:spPr>
            <a:xfrm>
              <a:off x="810509" y="4579575"/>
              <a:ext cx="2101223" cy="697111"/>
            </a:xfrm>
            <a:prstGeom prst="wedgeRectCallout">
              <a:avLst>
                <a:gd name="adj1" fmla="val -7861"/>
                <a:gd name="adj2" fmla="val 6628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3819514" y="1168102"/>
            <a:ext cx="5021315" cy="2191497"/>
            <a:chOff x="3819514" y="1375496"/>
            <a:chExt cx="5021315" cy="2191497"/>
          </a:xfrm>
        </p:grpSpPr>
        <p:sp>
          <p:nvSpPr>
            <p:cNvPr id="8" name="円/楕円 7"/>
            <p:cNvSpPr/>
            <p:nvPr/>
          </p:nvSpPr>
          <p:spPr>
            <a:xfrm>
              <a:off x="3819514" y="1968879"/>
              <a:ext cx="1234746" cy="1598114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角丸四角形吹き出し 5"/>
            <p:cNvSpPr/>
            <p:nvPr/>
          </p:nvSpPr>
          <p:spPr>
            <a:xfrm>
              <a:off x="5751857" y="1375496"/>
              <a:ext cx="3088972" cy="597628"/>
            </a:xfrm>
            <a:prstGeom prst="wedgeRoundRectCallout">
              <a:avLst>
                <a:gd name="adj1" fmla="val -67399"/>
                <a:gd name="adj2" fmla="val 128898"/>
                <a:gd name="adj3" fmla="val 16667"/>
              </a:avLst>
            </a:prstGeom>
            <a:solidFill>
              <a:srgbClr val="FFFFCC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5887079" y="1471975"/>
              <a:ext cx="25747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dirty="0">
                  <a:latin typeface="+mn-ea"/>
                </a:rPr>
                <a:t>マスカスタマイゼーション</a:t>
              </a:r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4988844" y="3232027"/>
            <a:ext cx="3888758" cy="2826575"/>
            <a:chOff x="4988844" y="3439421"/>
            <a:chExt cx="3888758" cy="2826575"/>
          </a:xfrm>
        </p:grpSpPr>
        <p:sp>
          <p:nvSpPr>
            <p:cNvPr id="77" name="円/楕円 76"/>
            <p:cNvSpPr/>
            <p:nvPr/>
          </p:nvSpPr>
          <p:spPr>
            <a:xfrm>
              <a:off x="4988844" y="5030058"/>
              <a:ext cx="2827605" cy="1235938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角丸四角形吹き出し 75"/>
            <p:cNvSpPr/>
            <p:nvPr/>
          </p:nvSpPr>
          <p:spPr>
            <a:xfrm>
              <a:off x="5778983" y="3439421"/>
              <a:ext cx="3088972" cy="597628"/>
            </a:xfrm>
            <a:prstGeom prst="wedgeRoundRectCallout">
              <a:avLst>
                <a:gd name="adj1" fmla="val -36680"/>
                <a:gd name="adj2" fmla="val 251591"/>
                <a:gd name="adj3" fmla="val 16667"/>
              </a:avLst>
            </a:prstGeom>
            <a:solidFill>
              <a:srgbClr val="FFFFCC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844399" y="3555284"/>
              <a:ext cx="30332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dirty="0">
                  <a:latin typeface="+mn-ea"/>
                </a:rPr>
                <a:t>オープンカスタマイゼーション</a:t>
              </a:r>
            </a:p>
          </p:txBody>
        </p:sp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FDDDE82-9A8B-4F57-93D3-6326F2E5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93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7152DB-9D65-45DB-B674-283CC1D8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“原価”とは？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6FAF26-B1DE-4EC3-9207-0BDEE46FD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1641"/>
            <a:ext cx="7886700" cy="2935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ja-JP" altLang="en-US" dirty="0"/>
              <a:t>□「企業は、生産・販売活動上さまざまな経済的資源（たとえば、原材料、労働力、電力、機械・設備など）を消費するが、このような経済的資源の消費額を“原価”という。」（岡本清、「原価計算」第六訂版）</a:t>
            </a:r>
          </a:p>
          <a:p>
            <a:pPr marL="0" indent="0">
              <a:buNone/>
            </a:pPr>
            <a:r>
              <a:rPr lang="ja-JP" altLang="en-US" dirty="0"/>
              <a:t>□ </a:t>
            </a:r>
            <a:r>
              <a:rPr lang="ja-JP" altLang="en-US" sz="2800" dirty="0"/>
              <a:t>「原価は、経営において作り出された一定の給付に転嫁される価値であり、その給付にかかわらせて、把握されたものである。」（原価計算基準）</a:t>
            </a:r>
            <a:endParaRPr lang="en-US" altLang="ja-JP" sz="2800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1685D28-A2D1-431F-9AE8-3FBAD9657FBF}"/>
              </a:ext>
            </a:extLst>
          </p:cNvPr>
          <p:cNvGrpSpPr/>
          <p:nvPr/>
        </p:nvGrpSpPr>
        <p:grpSpPr>
          <a:xfrm>
            <a:off x="1077222" y="4316093"/>
            <a:ext cx="7438128" cy="1951035"/>
            <a:chOff x="1077222" y="4316093"/>
            <a:chExt cx="7438128" cy="1951035"/>
          </a:xfrm>
        </p:grpSpPr>
        <p:sp>
          <p:nvSpPr>
            <p:cNvPr id="5" name="角丸四角形 4">
              <a:extLst>
                <a:ext uri="{FF2B5EF4-FFF2-40B4-BE49-F238E27FC236}">
                  <a16:creationId xmlns:a16="http://schemas.microsoft.com/office/drawing/2014/main" id="{87ED1F93-6AD9-49B0-92C3-9B993A3E7B63}"/>
                </a:ext>
              </a:extLst>
            </p:cNvPr>
            <p:cNvSpPr/>
            <p:nvPr/>
          </p:nvSpPr>
          <p:spPr>
            <a:xfrm>
              <a:off x="3563888" y="4816794"/>
              <a:ext cx="2088232" cy="108012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企業活動</a:t>
              </a:r>
            </a:p>
          </p:txBody>
        </p:sp>
        <p:sp>
          <p:nvSpPr>
            <p:cNvPr id="6" name="右矢印 5">
              <a:extLst>
                <a:ext uri="{FF2B5EF4-FFF2-40B4-BE49-F238E27FC236}">
                  <a16:creationId xmlns:a16="http://schemas.microsoft.com/office/drawing/2014/main" id="{B8E3945B-505C-4668-9336-C07FBC6F3B3C}"/>
                </a:ext>
              </a:extLst>
            </p:cNvPr>
            <p:cNvSpPr/>
            <p:nvPr/>
          </p:nvSpPr>
          <p:spPr>
            <a:xfrm>
              <a:off x="2339752" y="4816794"/>
              <a:ext cx="864096" cy="1008112"/>
            </a:xfrm>
            <a:prstGeom prst="right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原価</a:t>
              </a:r>
            </a:p>
          </p:txBody>
        </p:sp>
        <p:sp>
          <p:nvSpPr>
            <p:cNvPr id="7" name="右矢印 6">
              <a:extLst>
                <a:ext uri="{FF2B5EF4-FFF2-40B4-BE49-F238E27FC236}">
                  <a16:creationId xmlns:a16="http://schemas.microsoft.com/office/drawing/2014/main" id="{64B501CD-1D0E-43E6-842D-3D6C1F81C945}"/>
                </a:ext>
              </a:extLst>
            </p:cNvPr>
            <p:cNvSpPr/>
            <p:nvPr/>
          </p:nvSpPr>
          <p:spPr>
            <a:xfrm>
              <a:off x="6012160" y="4816794"/>
              <a:ext cx="864096" cy="1008112"/>
            </a:xfrm>
            <a:prstGeom prst="right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給付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254AB66-76C2-4F80-8EE3-E25DA6980D0F}"/>
                </a:ext>
              </a:extLst>
            </p:cNvPr>
            <p:cNvSpPr txBox="1"/>
            <p:nvPr/>
          </p:nvSpPr>
          <p:spPr>
            <a:xfrm>
              <a:off x="1077222" y="575929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経済的資源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2986263-F0A2-4955-84D0-C8EEF26B60CF}"/>
                </a:ext>
              </a:extLst>
            </p:cNvPr>
            <p:cNvSpPr txBox="1"/>
            <p:nvPr/>
          </p:nvSpPr>
          <p:spPr>
            <a:xfrm>
              <a:off x="6778977" y="5620797"/>
              <a:ext cx="17363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製品／サービス</a:t>
              </a:r>
              <a:endParaRPr kumimoji="1" lang="en-US" altLang="ja-JP" dirty="0"/>
            </a:p>
            <a:p>
              <a:r>
                <a:rPr lang="ja-JP" altLang="en-US" dirty="0"/>
                <a:t>（経済的価値）</a:t>
              </a:r>
              <a:endParaRPr kumimoji="1" lang="ja-JP" altLang="en-US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57BF35A-B315-4BA1-90DA-9B22885264CE}"/>
                </a:ext>
              </a:extLst>
            </p:cNvPr>
            <p:cNvSpPr txBox="1"/>
            <p:nvPr/>
          </p:nvSpPr>
          <p:spPr>
            <a:xfrm>
              <a:off x="1259628" y="4316093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材料費／労務費／経費</a:t>
              </a:r>
            </a:p>
          </p:txBody>
        </p:sp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2240F0D-5997-4CE1-93A5-19429CAE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135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2ADA922-9E64-4A28-97AD-C23BAB05F10A}"/>
              </a:ext>
            </a:extLst>
          </p:cNvPr>
          <p:cNvGrpSpPr/>
          <p:nvPr/>
        </p:nvGrpSpPr>
        <p:grpSpPr>
          <a:xfrm>
            <a:off x="1425018" y="3282094"/>
            <a:ext cx="6476215" cy="2318994"/>
            <a:chOff x="1423447" y="3289953"/>
            <a:chExt cx="6476215" cy="2318994"/>
          </a:xfrm>
        </p:grpSpPr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FFCC41AE-862C-403A-896D-0A744E29E87A}"/>
                </a:ext>
              </a:extLst>
            </p:cNvPr>
            <p:cNvSpPr/>
            <p:nvPr/>
          </p:nvSpPr>
          <p:spPr>
            <a:xfrm>
              <a:off x="1423447" y="3289953"/>
              <a:ext cx="6476215" cy="231899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tint val="66000"/>
                    <a:satMod val="160000"/>
                  </a:schemeClr>
                </a:gs>
                <a:gs pos="50000">
                  <a:schemeClr val="accent5">
                    <a:lumMod val="75000"/>
                    <a:tint val="44500"/>
                    <a:satMod val="160000"/>
                  </a:schemeClr>
                </a:gs>
                <a:gs pos="100000">
                  <a:schemeClr val="accent5">
                    <a:lumMod val="75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7282F175-9D4E-4476-8FC7-CD9DACEDEEB4}"/>
                </a:ext>
              </a:extLst>
            </p:cNvPr>
            <p:cNvSpPr/>
            <p:nvPr/>
          </p:nvSpPr>
          <p:spPr>
            <a:xfrm>
              <a:off x="3097346" y="3895665"/>
              <a:ext cx="3128416" cy="1120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CB09DC-9245-4FE9-BBF2-419AE11211D8}"/>
              </a:ext>
            </a:extLst>
          </p:cNvPr>
          <p:cNvSpPr txBox="1"/>
          <p:nvPr/>
        </p:nvSpPr>
        <p:spPr>
          <a:xfrm>
            <a:off x="2157736" y="1825770"/>
            <a:ext cx="11336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Cost</a:t>
            </a:r>
            <a:endParaRPr kumimoji="1" lang="ja-JP" altLang="en-US" sz="3600" dirty="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5C5CEE0-BD30-4B49-A2BE-9F8125D3D748}"/>
              </a:ext>
            </a:extLst>
          </p:cNvPr>
          <p:cNvGrpSpPr/>
          <p:nvPr/>
        </p:nvGrpSpPr>
        <p:grpSpPr>
          <a:xfrm>
            <a:off x="3827281" y="1825770"/>
            <a:ext cx="3404684" cy="646331"/>
            <a:chOff x="3827281" y="1825770"/>
            <a:chExt cx="3404684" cy="64633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326A8DB-011B-45B5-BA84-6A298C0A87C9}"/>
                </a:ext>
              </a:extLst>
            </p:cNvPr>
            <p:cNvSpPr txBox="1"/>
            <p:nvPr/>
          </p:nvSpPr>
          <p:spPr>
            <a:xfrm>
              <a:off x="4696271" y="1825770"/>
              <a:ext cx="2535694" cy="646331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3600" dirty="0"/>
                <a:t>Initial Value</a:t>
              </a:r>
              <a:endParaRPr kumimoji="1" lang="ja-JP" altLang="en-US" sz="3600" dirty="0"/>
            </a:p>
          </p:txBody>
        </p:sp>
        <p:sp>
          <p:nvSpPr>
            <p:cNvPr id="8" name="矢印: 右 7">
              <a:extLst>
                <a:ext uri="{FF2B5EF4-FFF2-40B4-BE49-F238E27FC236}">
                  <a16:creationId xmlns:a16="http://schemas.microsoft.com/office/drawing/2014/main" id="{440658D6-A84B-46CD-8E32-9BE7AF52297B}"/>
                </a:ext>
              </a:extLst>
            </p:cNvPr>
            <p:cNvSpPr/>
            <p:nvPr/>
          </p:nvSpPr>
          <p:spPr>
            <a:xfrm>
              <a:off x="3827281" y="1932492"/>
              <a:ext cx="414779" cy="461913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タイトル 22">
            <a:extLst>
              <a:ext uri="{FF2B5EF4-FFF2-40B4-BE49-F238E27FC236}">
                <a16:creationId xmlns:a16="http://schemas.microsoft.com/office/drawing/2014/main" id="{D28C0A45-1356-4347-A472-6B499A84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原価とは？（新たな解釈）</a:t>
            </a:r>
            <a:endParaRPr kumimoji="1" lang="ja-JP" altLang="en-US" dirty="0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D9C4D55-7814-46E4-931E-541E759CDCBF}"/>
              </a:ext>
            </a:extLst>
          </p:cNvPr>
          <p:cNvGrpSpPr/>
          <p:nvPr/>
        </p:nvGrpSpPr>
        <p:grpSpPr>
          <a:xfrm>
            <a:off x="312745" y="2281284"/>
            <a:ext cx="2495281" cy="2492530"/>
            <a:chOff x="312745" y="2281284"/>
            <a:chExt cx="2495281" cy="249253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93C9887-A299-4082-8183-A92F47A5CC12}"/>
                </a:ext>
              </a:extLst>
            </p:cNvPr>
            <p:cNvSpPr txBox="1"/>
            <p:nvPr/>
          </p:nvSpPr>
          <p:spPr>
            <a:xfrm>
              <a:off x="2020631" y="4127483"/>
              <a:ext cx="7873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Initial </a:t>
              </a:r>
            </a:p>
            <a:p>
              <a:r>
                <a:rPr kumimoji="1" lang="en-US" altLang="ja-JP" dirty="0"/>
                <a:t>Value</a:t>
              </a:r>
              <a:endParaRPr kumimoji="1" lang="ja-JP" altLang="en-US" dirty="0"/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FEC0800-6A85-4235-84BF-635523379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312745" y="2281284"/>
              <a:ext cx="1563226" cy="1475295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E83DF2-FA33-45C6-ABEF-E39F4C3681A3}"/>
                </a:ext>
              </a:extLst>
            </p:cNvPr>
            <p:cNvSpPr txBox="1"/>
            <p:nvPr/>
          </p:nvSpPr>
          <p:spPr>
            <a:xfrm>
              <a:off x="632456" y="389566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原価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73F48ED-F355-4AC8-AA8C-241A19292BCA}"/>
              </a:ext>
            </a:extLst>
          </p:cNvPr>
          <p:cNvGrpSpPr/>
          <p:nvPr/>
        </p:nvGrpSpPr>
        <p:grpSpPr>
          <a:xfrm>
            <a:off x="6620812" y="4126284"/>
            <a:ext cx="1910220" cy="2485181"/>
            <a:chOff x="6620812" y="4126284"/>
            <a:chExt cx="1910220" cy="2485181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94ED68D-CFE9-4B4C-A367-ADB2610F27BF}"/>
                </a:ext>
              </a:extLst>
            </p:cNvPr>
            <p:cNvSpPr txBox="1"/>
            <p:nvPr/>
          </p:nvSpPr>
          <p:spPr>
            <a:xfrm>
              <a:off x="6620812" y="4126284"/>
              <a:ext cx="8258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Actual</a:t>
              </a:r>
            </a:p>
            <a:p>
              <a:r>
                <a:rPr kumimoji="1" lang="en-US" altLang="ja-JP" dirty="0"/>
                <a:t>Value</a:t>
              </a:r>
              <a:endParaRPr kumimoji="1" lang="ja-JP" altLang="en-US" dirty="0"/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C014A107-36F5-460D-BB28-550EDD591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7268290" y="4794913"/>
              <a:ext cx="1262742" cy="1356818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A12EC84-DFD4-4066-B651-F215761C8E20}"/>
                </a:ext>
              </a:extLst>
            </p:cNvPr>
            <p:cNvSpPr txBox="1"/>
            <p:nvPr/>
          </p:nvSpPr>
          <p:spPr>
            <a:xfrm>
              <a:off x="7576495" y="624213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実価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B3A5FE0C-DF1C-463E-871E-5830DF0BDD71}"/>
              </a:ext>
            </a:extLst>
          </p:cNvPr>
          <p:cNvGrpSpPr/>
          <p:nvPr/>
        </p:nvGrpSpPr>
        <p:grpSpPr>
          <a:xfrm>
            <a:off x="2878454" y="4126283"/>
            <a:ext cx="3574577" cy="646331"/>
            <a:chOff x="2878454" y="4126283"/>
            <a:chExt cx="3574577" cy="646331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BFBAD662-6574-4224-8E3C-091F99A0665C}"/>
                </a:ext>
              </a:extLst>
            </p:cNvPr>
            <p:cNvGrpSpPr/>
            <p:nvPr/>
          </p:nvGrpSpPr>
          <p:grpSpPr>
            <a:xfrm>
              <a:off x="2878454" y="4126283"/>
              <a:ext cx="2661555" cy="646331"/>
              <a:chOff x="2878454" y="4126283"/>
              <a:chExt cx="2661555" cy="646331"/>
            </a:xfrm>
          </p:grpSpPr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F3885D3-B6A1-4FE3-89E5-20BE869CEDFD}"/>
                  </a:ext>
                </a:extLst>
              </p:cNvPr>
              <p:cNvSpPr txBox="1"/>
              <p:nvPr/>
            </p:nvSpPr>
            <p:spPr>
              <a:xfrm>
                <a:off x="3812228" y="4126283"/>
                <a:ext cx="172778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dirty="0"/>
                  <a:t>Value</a:t>
                </a:r>
              </a:p>
              <a:p>
                <a:pPr algn="ctr"/>
                <a:r>
                  <a:rPr kumimoji="1" lang="en-US" altLang="ja-JP" dirty="0"/>
                  <a:t>Transformation</a:t>
                </a:r>
                <a:endParaRPr kumimoji="1" lang="ja-JP" altLang="en-US" dirty="0"/>
              </a:p>
            </p:txBody>
          </p:sp>
          <p:cxnSp>
            <p:nvCxnSpPr>
              <p:cNvPr id="21" name="直線矢印コネクタ 20">
                <a:extLst>
                  <a:ext uri="{FF2B5EF4-FFF2-40B4-BE49-F238E27FC236}">
                    <a16:creationId xmlns:a16="http://schemas.microsoft.com/office/drawing/2014/main" id="{C4D3A231-6DF7-42E0-A692-E42236CEC2EC}"/>
                  </a:ext>
                </a:extLst>
              </p:cNvPr>
              <p:cNvCxnSpPr/>
              <p:nvPr/>
            </p:nvCxnSpPr>
            <p:spPr>
              <a:xfrm>
                <a:off x="2878454" y="4449448"/>
                <a:ext cx="59718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EC56D9EB-0715-4450-A33F-F5D929899C52}"/>
                </a:ext>
              </a:extLst>
            </p:cNvPr>
            <p:cNvCxnSpPr/>
            <p:nvPr/>
          </p:nvCxnSpPr>
          <p:spPr>
            <a:xfrm>
              <a:off x="5855847" y="4469871"/>
              <a:ext cx="59718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86583C2-6D29-41C2-8F9B-1D2C88AC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243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361757B-47F6-4FF4-9714-2BEA80B847C3}"/>
              </a:ext>
            </a:extLst>
          </p:cNvPr>
          <p:cNvSpPr/>
          <p:nvPr/>
        </p:nvSpPr>
        <p:spPr>
          <a:xfrm>
            <a:off x="4106315" y="3960827"/>
            <a:ext cx="2152026" cy="390885"/>
          </a:xfrm>
          <a:prstGeom prst="rect">
            <a:avLst/>
          </a:prstGeom>
          <a:pattFill prst="wd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B9F54AF-8865-4B26-AA88-C62264D5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正味付加価値と取引価値</a:t>
            </a:r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0B2C89-2A55-4228-8F40-F6FFCA9014AD}"/>
              </a:ext>
            </a:extLst>
          </p:cNvPr>
          <p:cNvSpPr/>
          <p:nvPr/>
        </p:nvSpPr>
        <p:spPr>
          <a:xfrm>
            <a:off x="1576476" y="2895075"/>
            <a:ext cx="2529840" cy="426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　　　原価（</a:t>
            </a:r>
            <a:r>
              <a:rPr kumimoji="1" lang="en-US" altLang="ja-JP" dirty="0">
                <a:solidFill>
                  <a:schemeClr val="tx1"/>
                </a:solidFill>
              </a:rPr>
              <a:t>Initial </a:t>
            </a:r>
            <a:r>
              <a:rPr kumimoji="1" lang="en-US" altLang="ja-JP" dirty="0" err="1">
                <a:solidFill>
                  <a:schemeClr val="tx1"/>
                </a:solidFill>
              </a:rPr>
              <a:t>Va</a:t>
            </a:r>
            <a:r>
              <a:rPr kumimoji="1" lang="ja-JP" altLang="en-US" dirty="0" err="1">
                <a:solidFill>
                  <a:schemeClr val="tx1"/>
                </a:solidFill>
              </a:rPr>
              <a:t>ｌ</a:t>
            </a:r>
            <a:r>
              <a:rPr kumimoji="1" lang="en-US" altLang="ja-JP" dirty="0" err="1">
                <a:solidFill>
                  <a:schemeClr val="tx1"/>
                </a:solidFill>
              </a:rPr>
              <a:t>ue</a:t>
            </a:r>
            <a:r>
              <a:rPr kumimoji="1" lang="ja-JP" altLang="en-US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2965ECA-AF8D-4F66-B5DE-790D3A1710F0}"/>
              </a:ext>
            </a:extLst>
          </p:cNvPr>
          <p:cNvSpPr/>
          <p:nvPr/>
        </p:nvSpPr>
        <p:spPr>
          <a:xfrm>
            <a:off x="1586655" y="3941246"/>
            <a:ext cx="4671695" cy="426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　            完成価値（</a:t>
            </a:r>
            <a:r>
              <a:rPr kumimoji="1" lang="en-US" altLang="ja-JP" dirty="0">
                <a:solidFill>
                  <a:schemeClr val="tx1"/>
                </a:solidFill>
              </a:rPr>
              <a:t>Final Value</a:t>
            </a:r>
            <a:r>
              <a:rPr kumimoji="1" lang="ja-JP" altLang="en-US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3F650F8-11A7-4FB6-87E0-F80BC9ECD370}"/>
              </a:ext>
            </a:extLst>
          </p:cNvPr>
          <p:cNvSpPr/>
          <p:nvPr/>
        </p:nvSpPr>
        <p:spPr>
          <a:xfrm>
            <a:off x="1586655" y="4944217"/>
            <a:ext cx="6479229" cy="426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　　　　　　　　　　　　　　顧客価値（顧客の原価）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53B8429E-3E91-4B22-8D28-BA8A4ADA5084}"/>
              </a:ext>
            </a:extLst>
          </p:cNvPr>
          <p:cNvCxnSpPr/>
          <p:nvPr/>
        </p:nvCxnSpPr>
        <p:spPr>
          <a:xfrm>
            <a:off x="4106315" y="3588937"/>
            <a:ext cx="0" cy="74378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59EC56-E4E9-4073-860E-B05583EC29A0}"/>
              </a:ext>
            </a:extLst>
          </p:cNvPr>
          <p:cNvCxnSpPr/>
          <p:nvPr/>
        </p:nvCxnSpPr>
        <p:spPr>
          <a:xfrm>
            <a:off x="6258350" y="4520478"/>
            <a:ext cx="0" cy="74378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0D2FC21-9855-4B6A-B417-6F2427F02C39}"/>
              </a:ext>
            </a:extLst>
          </p:cNvPr>
          <p:cNvSpPr/>
          <p:nvPr/>
        </p:nvSpPr>
        <p:spPr>
          <a:xfrm>
            <a:off x="6292611" y="4960644"/>
            <a:ext cx="1778534" cy="390885"/>
          </a:xfrm>
          <a:prstGeom prst="rect">
            <a:avLst/>
          </a:prstGeom>
          <a:pattFill prst="wd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128AF4F-9DEC-4335-82C8-7CB3D56D8B5E}"/>
              </a:ext>
            </a:extLst>
          </p:cNvPr>
          <p:cNvGrpSpPr/>
          <p:nvPr/>
        </p:nvGrpSpPr>
        <p:grpSpPr>
          <a:xfrm>
            <a:off x="201821" y="1089979"/>
            <a:ext cx="1563226" cy="2665369"/>
            <a:chOff x="312745" y="2281284"/>
            <a:chExt cx="1563226" cy="266536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445F283-F703-47EF-9193-120A8EA4F12B}"/>
                </a:ext>
              </a:extLst>
            </p:cNvPr>
            <p:cNvSpPr txBox="1"/>
            <p:nvPr/>
          </p:nvSpPr>
          <p:spPr>
            <a:xfrm>
              <a:off x="583138" y="4300322"/>
              <a:ext cx="7873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Initial </a:t>
              </a:r>
            </a:p>
            <a:p>
              <a:r>
                <a:rPr kumimoji="1" lang="en-US" altLang="ja-JP" dirty="0"/>
                <a:t>Value</a:t>
              </a:r>
              <a:endParaRPr kumimoji="1" lang="ja-JP" altLang="en-US" dirty="0"/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324B6454-DDBF-47AF-8D6C-631E14E54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312745" y="2281284"/>
              <a:ext cx="1563226" cy="1475295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C96B2B9-E01F-4537-AFFA-3B8539804125}"/>
                </a:ext>
              </a:extLst>
            </p:cNvPr>
            <p:cNvSpPr txBox="1"/>
            <p:nvPr/>
          </p:nvSpPr>
          <p:spPr>
            <a:xfrm>
              <a:off x="632456" y="389566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原価</a:t>
              </a: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C7A9AAE4-CC78-4E31-85A9-DC5AB5BF71E9}"/>
              </a:ext>
            </a:extLst>
          </p:cNvPr>
          <p:cNvGrpSpPr/>
          <p:nvPr/>
        </p:nvGrpSpPr>
        <p:grpSpPr>
          <a:xfrm>
            <a:off x="6500234" y="5151985"/>
            <a:ext cx="2274336" cy="1446724"/>
            <a:chOff x="6256696" y="4794913"/>
            <a:chExt cx="2274336" cy="1446724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DDCF8F7-D859-49A0-A4F7-CB3C10A8A50C}"/>
                </a:ext>
              </a:extLst>
            </p:cNvPr>
            <p:cNvSpPr txBox="1"/>
            <p:nvPr/>
          </p:nvSpPr>
          <p:spPr>
            <a:xfrm>
              <a:off x="6256696" y="5595306"/>
              <a:ext cx="8258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Actual</a:t>
              </a:r>
            </a:p>
            <a:p>
              <a:r>
                <a:rPr kumimoji="1" lang="en-US" altLang="ja-JP" dirty="0"/>
                <a:t>Value</a:t>
              </a:r>
              <a:endParaRPr kumimoji="1" lang="ja-JP" altLang="en-US" dirty="0"/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D8C6C32E-557B-4891-829B-04D506533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7268290" y="4794913"/>
              <a:ext cx="1262742" cy="1356818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B92269A-6BAC-430E-AF5C-95EE59C8E822}"/>
                </a:ext>
              </a:extLst>
            </p:cNvPr>
            <p:cNvSpPr txBox="1"/>
            <p:nvPr/>
          </p:nvSpPr>
          <p:spPr>
            <a:xfrm>
              <a:off x="6292009" y="525293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実価</a:t>
              </a:r>
            </a:p>
          </p:txBody>
        </p:sp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2A2AC85-47F4-4512-A812-0288B7F2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545686B-13B4-41AC-9967-8468ECF10900}"/>
              </a:ext>
            </a:extLst>
          </p:cNvPr>
          <p:cNvGrpSpPr/>
          <p:nvPr/>
        </p:nvGrpSpPr>
        <p:grpSpPr>
          <a:xfrm>
            <a:off x="2191338" y="1948676"/>
            <a:ext cx="6540988" cy="2054838"/>
            <a:chOff x="2191338" y="1948676"/>
            <a:chExt cx="6540988" cy="2054838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0329EED2-55BC-4263-8C37-F15808DB8CE3}"/>
                </a:ext>
              </a:extLst>
            </p:cNvPr>
            <p:cNvCxnSpPr/>
            <p:nvPr/>
          </p:nvCxnSpPr>
          <p:spPr>
            <a:xfrm>
              <a:off x="7326101" y="2162561"/>
              <a:ext cx="0" cy="18409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3D75F57F-C852-4E9F-8DB8-B1B08D7BE82B}"/>
                </a:ext>
              </a:extLst>
            </p:cNvPr>
            <p:cNvCxnSpPr/>
            <p:nvPr/>
          </p:nvCxnSpPr>
          <p:spPr>
            <a:xfrm>
              <a:off x="3456095" y="2096949"/>
              <a:ext cx="0" cy="5332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B44D731-F44A-4F57-8C4F-164ADC793897}"/>
                </a:ext>
              </a:extLst>
            </p:cNvPr>
            <p:cNvSpPr txBox="1"/>
            <p:nvPr/>
          </p:nvSpPr>
          <p:spPr>
            <a:xfrm>
              <a:off x="2191338" y="1949396"/>
              <a:ext cx="1080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購買額の合計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16297F0-EB98-4772-A401-27F470F7DB56}"/>
                </a:ext>
              </a:extLst>
            </p:cNvPr>
            <p:cNvSpPr txBox="1"/>
            <p:nvPr/>
          </p:nvSpPr>
          <p:spPr>
            <a:xfrm>
              <a:off x="7579705" y="1948676"/>
              <a:ext cx="1080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販売額の合計</a:t>
              </a:r>
            </a:p>
          </p:txBody>
        </p:sp>
        <p:sp>
          <p:nvSpPr>
            <p:cNvPr id="30" name="二等辺三角形 29">
              <a:extLst>
                <a:ext uri="{FF2B5EF4-FFF2-40B4-BE49-F238E27FC236}">
                  <a16:creationId xmlns:a16="http://schemas.microsoft.com/office/drawing/2014/main" id="{6BB4B173-DB74-4B91-A6CE-341260D52155}"/>
                </a:ext>
              </a:extLst>
            </p:cNvPr>
            <p:cNvSpPr/>
            <p:nvPr/>
          </p:nvSpPr>
          <p:spPr>
            <a:xfrm rot="10800000">
              <a:off x="3291187" y="2032727"/>
              <a:ext cx="329815" cy="22897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二等辺三角形 30">
              <a:extLst>
                <a:ext uri="{FF2B5EF4-FFF2-40B4-BE49-F238E27FC236}">
                  <a16:creationId xmlns:a16="http://schemas.microsoft.com/office/drawing/2014/main" id="{9BB69618-FD7A-4DDD-BEE5-D30B8C8A391A}"/>
                </a:ext>
              </a:extLst>
            </p:cNvPr>
            <p:cNvSpPr/>
            <p:nvPr/>
          </p:nvSpPr>
          <p:spPr>
            <a:xfrm rot="10800000">
              <a:off x="7162147" y="2032727"/>
              <a:ext cx="329815" cy="22897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37E39533-DAF5-4C50-B078-BC3338FB6CD9}"/>
                </a:ext>
              </a:extLst>
            </p:cNvPr>
            <p:cNvCxnSpPr/>
            <p:nvPr/>
          </p:nvCxnSpPr>
          <p:spPr>
            <a:xfrm>
              <a:off x="3456094" y="2417556"/>
              <a:ext cx="387000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A434971-7865-48DB-8535-8E3C0E0FF42D}"/>
                </a:ext>
              </a:extLst>
            </p:cNvPr>
            <p:cNvSpPr txBox="1"/>
            <p:nvPr/>
          </p:nvSpPr>
          <p:spPr>
            <a:xfrm>
              <a:off x="3486857" y="2023994"/>
              <a:ext cx="38779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　付加価値</a:t>
              </a:r>
              <a:endParaRPr kumimoji="1" lang="en-US" altLang="ja-JP" dirty="0"/>
            </a:p>
            <a:p>
              <a:endParaRPr kumimoji="1" lang="en-US" altLang="ja-JP" sz="700" dirty="0"/>
            </a:p>
            <a:p>
              <a:r>
                <a:rPr kumimoji="1" lang="ja-JP" altLang="en-US" dirty="0"/>
                <a:t>（＝営業利益＋人件費＋原価償却費）</a:t>
              </a:r>
            </a:p>
          </p:txBody>
        </p: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3569B0A0-E296-4F94-87DB-8298AE6FD3D8}"/>
                </a:ext>
              </a:extLst>
            </p:cNvPr>
            <p:cNvCxnSpPr/>
            <p:nvPr/>
          </p:nvCxnSpPr>
          <p:spPr>
            <a:xfrm>
              <a:off x="7599534" y="2793435"/>
              <a:ext cx="932699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1F90B41A-EFC1-486A-B946-73B9B351E7C9}"/>
                </a:ext>
              </a:extLst>
            </p:cNvPr>
            <p:cNvCxnSpPr/>
            <p:nvPr/>
          </p:nvCxnSpPr>
          <p:spPr>
            <a:xfrm>
              <a:off x="7682843" y="2997724"/>
              <a:ext cx="0" cy="2073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F588DC5-ABCC-4367-9878-922B0BBBDBC0}"/>
                </a:ext>
              </a:extLst>
            </p:cNvPr>
            <p:cNvSpPr txBox="1"/>
            <p:nvPr/>
          </p:nvSpPr>
          <p:spPr>
            <a:xfrm>
              <a:off x="7739747" y="2868131"/>
              <a:ext cx="9925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理論値</a:t>
              </a:r>
              <a:endParaRPr kumimoji="1" lang="en-US" altLang="ja-JP" dirty="0"/>
            </a:p>
            <a:p>
              <a:r>
                <a:rPr lang="ja-JP" altLang="en-US" dirty="0"/>
                <a:t>（計測</a:t>
              </a:r>
              <a:endParaRPr lang="en-US" altLang="ja-JP" dirty="0"/>
            </a:p>
            <a:p>
              <a:r>
                <a:rPr lang="ja-JP" altLang="en-US" dirty="0"/>
                <a:t>不可能）</a:t>
              </a:r>
              <a:endParaRPr kumimoji="1" lang="ja-JP" altLang="en-US" dirty="0"/>
            </a:p>
          </p:txBody>
        </p:sp>
      </p:grpSp>
      <p:sp>
        <p:nvSpPr>
          <p:cNvPr id="13" name="楕円 12">
            <a:extLst>
              <a:ext uri="{FF2B5EF4-FFF2-40B4-BE49-F238E27FC236}">
                <a16:creationId xmlns:a16="http://schemas.microsoft.com/office/drawing/2014/main" id="{032F1372-5385-482D-A66D-57F643CD5AE4}"/>
              </a:ext>
            </a:extLst>
          </p:cNvPr>
          <p:cNvSpPr/>
          <p:nvPr/>
        </p:nvSpPr>
        <p:spPr>
          <a:xfrm>
            <a:off x="5684373" y="4107850"/>
            <a:ext cx="2918789" cy="15210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3A9606C9-6646-490F-A923-86B98149D5F4}"/>
              </a:ext>
            </a:extLst>
          </p:cNvPr>
          <p:cNvGrpSpPr/>
          <p:nvPr/>
        </p:nvGrpSpPr>
        <p:grpSpPr>
          <a:xfrm>
            <a:off x="4153483" y="3303003"/>
            <a:ext cx="2314476" cy="608188"/>
            <a:chOff x="4153483" y="3303003"/>
            <a:chExt cx="2314476" cy="608188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A45454DB-BDAF-4D51-8B8C-B931A1877FBD}"/>
                </a:ext>
              </a:extLst>
            </p:cNvPr>
            <p:cNvSpPr/>
            <p:nvPr/>
          </p:nvSpPr>
          <p:spPr>
            <a:xfrm>
              <a:off x="4315924" y="3303003"/>
              <a:ext cx="2152035" cy="4267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正味付加価値</a:t>
              </a: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</a:rPr>
                <a:t>（</a:t>
              </a:r>
              <a:r>
                <a:rPr kumimoji="1" lang="en-US" altLang="ja-JP" sz="1400" dirty="0">
                  <a:solidFill>
                    <a:schemeClr val="tx1"/>
                  </a:solidFill>
                </a:rPr>
                <a:t>Net Additional Value</a:t>
              </a:r>
              <a:r>
                <a:rPr kumimoji="1" lang="ja-JP" altLang="en-US" sz="1400" dirty="0">
                  <a:solidFill>
                    <a:schemeClr val="tx1"/>
                  </a:solidFill>
                </a:rPr>
                <a:t>）</a:t>
              </a:r>
              <a:endParaRPr kumimoji="1" lang="en-US" altLang="ja-JP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98CBC296-864A-4E61-A67A-1B374BBCE12A}"/>
                </a:ext>
              </a:extLst>
            </p:cNvPr>
            <p:cNvCxnSpPr/>
            <p:nvPr/>
          </p:nvCxnSpPr>
          <p:spPr>
            <a:xfrm flipV="1">
              <a:off x="6286859" y="3784775"/>
              <a:ext cx="72623" cy="12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5C695F72-0603-4E20-A478-C0E34C537892}"/>
                </a:ext>
              </a:extLst>
            </p:cNvPr>
            <p:cNvCxnSpPr/>
            <p:nvPr/>
          </p:nvCxnSpPr>
          <p:spPr>
            <a:xfrm flipV="1">
              <a:off x="4153483" y="3776326"/>
              <a:ext cx="72623" cy="12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0EF0CD81-67D0-4308-913E-E52B9BDE81D6}"/>
              </a:ext>
            </a:extLst>
          </p:cNvPr>
          <p:cNvGrpSpPr/>
          <p:nvPr/>
        </p:nvGrpSpPr>
        <p:grpSpPr>
          <a:xfrm>
            <a:off x="6270034" y="4323685"/>
            <a:ext cx="1913808" cy="595060"/>
            <a:chOff x="6270034" y="4323685"/>
            <a:chExt cx="1913808" cy="595060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54E81A73-111E-4171-A2CF-6E45E79E2753}"/>
                </a:ext>
              </a:extLst>
            </p:cNvPr>
            <p:cNvSpPr/>
            <p:nvPr/>
          </p:nvSpPr>
          <p:spPr>
            <a:xfrm>
              <a:off x="6399629" y="4323685"/>
              <a:ext cx="1757687" cy="42672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>
                <a:lnSpc>
                  <a:spcPts val="120"/>
                </a:lnSpc>
              </a:pPr>
              <a:r>
                <a:rPr kumimoji="1" lang="ja-JP" altLang="en-US" dirty="0">
                  <a:solidFill>
                    <a:schemeClr val="tx1"/>
                  </a:solidFill>
                </a:rPr>
                <a:t>取引価値</a:t>
              </a:r>
              <a:endParaRPr kumimoji="1" lang="en-US" altLang="ja-JP" dirty="0">
                <a:solidFill>
                  <a:schemeClr val="tx1"/>
                </a:solidFill>
              </a:endParaRPr>
            </a:p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（</a:t>
              </a:r>
              <a:r>
                <a:rPr kumimoji="1" lang="en-US" altLang="ja-JP" dirty="0">
                  <a:solidFill>
                    <a:schemeClr val="tx1"/>
                  </a:solidFill>
                </a:rPr>
                <a:t>Trade Value</a:t>
              </a:r>
              <a:r>
                <a:rPr kumimoji="1" lang="ja-JP" altLang="en-US" dirty="0">
                  <a:solidFill>
                    <a:schemeClr val="tx1"/>
                  </a:solidFill>
                </a:rPr>
                <a:t>）</a:t>
              </a:r>
            </a:p>
          </p:txBody>
        </p: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DEB3F146-53B1-4DF0-B93F-47E5D694821A}"/>
                </a:ext>
              </a:extLst>
            </p:cNvPr>
            <p:cNvCxnSpPr/>
            <p:nvPr/>
          </p:nvCxnSpPr>
          <p:spPr>
            <a:xfrm flipV="1">
              <a:off x="8111219" y="4789487"/>
              <a:ext cx="72623" cy="12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F7A7DC34-6C45-445A-B26E-CD41FBE79A7A}"/>
                </a:ext>
              </a:extLst>
            </p:cNvPr>
            <p:cNvCxnSpPr/>
            <p:nvPr/>
          </p:nvCxnSpPr>
          <p:spPr>
            <a:xfrm flipV="1">
              <a:off x="6270034" y="4792329"/>
              <a:ext cx="72623" cy="12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E67C966-461C-48CC-A032-474D1D40F586}"/>
              </a:ext>
            </a:extLst>
          </p:cNvPr>
          <p:cNvGrpSpPr/>
          <p:nvPr/>
        </p:nvGrpSpPr>
        <p:grpSpPr>
          <a:xfrm>
            <a:off x="340977" y="4515723"/>
            <a:ext cx="6212686" cy="1935974"/>
            <a:chOff x="340977" y="4515723"/>
            <a:chExt cx="6212686" cy="1935974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77B0288-2A92-4B23-922E-258E158DE090}"/>
                </a:ext>
              </a:extLst>
            </p:cNvPr>
            <p:cNvSpPr/>
            <p:nvPr/>
          </p:nvSpPr>
          <p:spPr>
            <a:xfrm>
              <a:off x="340977" y="5528367"/>
              <a:ext cx="588379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dirty="0"/>
                <a:t>取引価値は、同一の対象に対して、立場や状況によって価値が異なるとき、生産者（提供者）側の価値と、消費者（顧客）側の価値の差となる。これは、交換価値に対応する。</a:t>
              </a:r>
            </a:p>
          </p:txBody>
        </p: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3974DDBA-11E0-4B02-8517-9B68B503D2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7470" y="4515723"/>
              <a:ext cx="926193" cy="1064924"/>
            </a:xfrm>
            <a:prstGeom prst="straightConnector1">
              <a:avLst/>
            </a:prstGeom>
            <a:ln w="47625">
              <a:solidFill>
                <a:schemeClr val="accent6">
                  <a:lumMod val="50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7BE0E4D-E9B1-495F-8A6E-F6045C1E8161}"/>
              </a:ext>
            </a:extLst>
          </p:cNvPr>
          <p:cNvGrpSpPr/>
          <p:nvPr/>
        </p:nvGrpSpPr>
        <p:grpSpPr>
          <a:xfrm>
            <a:off x="2180156" y="929483"/>
            <a:ext cx="6594414" cy="2499517"/>
            <a:chOff x="2180156" y="929483"/>
            <a:chExt cx="6594414" cy="2499517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BDD4C7CF-09B8-4700-9E7C-1505B970CAA0}"/>
                </a:ext>
              </a:extLst>
            </p:cNvPr>
            <p:cNvSpPr/>
            <p:nvPr/>
          </p:nvSpPr>
          <p:spPr>
            <a:xfrm>
              <a:off x="2180156" y="929483"/>
              <a:ext cx="65944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dirty="0"/>
                <a:t>正味付加価値とは、文字通り事象者が原価（イニシャルバリュー）に付加した価値であり、その結果として、製品またはサービスの完成形または最終形の価値である完成価値（</a:t>
              </a:r>
              <a:r>
                <a:rPr lang="en-US" altLang="ja-JP" dirty="0"/>
                <a:t>Final Value</a:t>
              </a:r>
              <a:r>
                <a:rPr lang="ja-JP" altLang="en-US" dirty="0"/>
                <a:t>）が決まる。</a:t>
              </a:r>
            </a:p>
          </p:txBody>
        </p:sp>
        <p:cxnSp>
          <p:nvCxnSpPr>
            <p:cNvPr id="41" name="直線矢印コネクタ 40">
              <a:extLst>
                <a:ext uri="{FF2B5EF4-FFF2-40B4-BE49-F238E27FC236}">
                  <a16:creationId xmlns:a16="http://schemas.microsoft.com/office/drawing/2014/main" id="{6255588D-A968-4171-9213-75C57E7AC9F6}"/>
                </a:ext>
              </a:extLst>
            </p:cNvPr>
            <p:cNvCxnSpPr/>
            <p:nvPr/>
          </p:nvCxnSpPr>
          <p:spPr>
            <a:xfrm>
              <a:off x="3817856" y="1852813"/>
              <a:ext cx="659876" cy="1576187"/>
            </a:xfrm>
            <a:prstGeom prst="straightConnector1">
              <a:avLst/>
            </a:prstGeom>
            <a:ln w="47625">
              <a:solidFill>
                <a:schemeClr val="accent6">
                  <a:lumMod val="50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853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270089-106F-4D7D-B531-3FC79B16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オーバヘッド費で将来の収益を配賦する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036878-C461-4742-9E0A-D32233B18380}"/>
              </a:ext>
            </a:extLst>
          </p:cNvPr>
          <p:cNvSpPr/>
          <p:nvPr/>
        </p:nvSpPr>
        <p:spPr>
          <a:xfrm>
            <a:off x="1944017" y="3225931"/>
            <a:ext cx="4216399" cy="426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algn="ctr">
              <a:lnSpc>
                <a:spcPts val="120"/>
              </a:lnSpc>
            </a:pPr>
            <a:r>
              <a:rPr kumimoji="1" lang="ja-JP" altLang="en-US" dirty="0">
                <a:solidFill>
                  <a:schemeClr val="tx1"/>
                </a:solidFill>
              </a:rPr>
              <a:t>取引価値（</a:t>
            </a:r>
            <a:r>
              <a:rPr kumimoji="1" lang="en-US" altLang="ja-JP" dirty="0">
                <a:solidFill>
                  <a:schemeClr val="tx1"/>
                </a:solidFill>
              </a:rPr>
              <a:t>Trade Value</a:t>
            </a:r>
            <a:r>
              <a:rPr kumimoji="1" lang="ja-JP" altLang="en-US" dirty="0">
                <a:solidFill>
                  <a:schemeClr val="tx1"/>
                </a:solidFill>
              </a:rPr>
              <a:t>）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04D06B9-4940-4677-A6EE-AD3282DAC55F}"/>
              </a:ext>
            </a:extLst>
          </p:cNvPr>
          <p:cNvCxnSpPr/>
          <p:nvPr/>
        </p:nvCxnSpPr>
        <p:spPr>
          <a:xfrm>
            <a:off x="1944017" y="2862711"/>
            <a:ext cx="0" cy="284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091F5C0-B580-40C0-A0CC-895C913E5A95}"/>
              </a:ext>
            </a:extLst>
          </p:cNvPr>
          <p:cNvCxnSpPr/>
          <p:nvPr/>
        </p:nvCxnSpPr>
        <p:spPr>
          <a:xfrm>
            <a:off x="6160416" y="3736471"/>
            <a:ext cx="0" cy="284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7E38A41-46AD-4972-828E-0B4417C2FEE3}"/>
              </a:ext>
            </a:extLst>
          </p:cNvPr>
          <p:cNvCxnSpPr/>
          <p:nvPr/>
        </p:nvCxnSpPr>
        <p:spPr>
          <a:xfrm>
            <a:off x="1334417" y="4020951"/>
            <a:ext cx="48259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4DC86E2-36A7-4FA9-BDD3-A0D16D216734}"/>
              </a:ext>
            </a:extLst>
          </p:cNvPr>
          <p:cNvCxnSpPr/>
          <p:nvPr/>
        </p:nvCxnSpPr>
        <p:spPr>
          <a:xfrm>
            <a:off x="1253137" y="2862711"/>
            <a:ext cx="6908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B2FF0D-344A-4F16-8E41-755438445C3A}"/>
              </a:ext>
            </a:extLst>
          </p:cNvPr>
          <p:cNvSpPr txBox="1"/>
          <p:nvPr/>
        </p:nvSpPr>
        <p:spPr>
          <a:xfrm>
            <a:off x="801017" y="242225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完成価値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804CCA-AE7E-4118-AD9E-5ABB4AE61C20}"/>
              </a:ext>
            </a:extLst>
          </p:cNvPr>
          <p:cNvSpPr txBox="1"/>
          <p:nvPr/>
        </p:nvSpPr>
        <p:spPr>
          <a:xfrm>
            <a:off x="861699" y="36598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顧客価値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43BC068-0623-4C76-A88F-1B87A65392B9}"/>
              </a:ext>
            </a:extLst>
          </p:cNvPr>
          <p:cNvGrpSpPr/>
          <p:nvPr/>
        </p:nvGrpSpPr>
        <p:grpSpPr>
          <a:xfrm>
            <a:off x="704497" y="1142308"/>
            <a:ext cx="2021840" cy="1200329"/>
            <a:chOff x="704497" y="1142308"/>
            <a:chExt cx="2021840" cy="1200329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1D25BBB-39F7-436D-915F-C894AC44F000}"/>
                </a:ext>
              </a:extLst>
            </p:cNvPr>
            <p:cNvSpPr txBox="1"/>
            <p:nvPr/>
          </p:nvSpPr>
          <p:spPr>
            <a:xfrm>
              <a:off x="801017" y="1142308"/>
              <a:ext cx="180049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＋ムダ費</a:t>
              </a:r>
              <a:endParaRPr kumimoji="1" lang="en-US" altLang="ja-JP" dirty="0"/>
            </a:p>
            <a:p>
              <a:r>
                <a:rPr kumimoji="1" lang="ja-JP" altLang="en-US" dirty="0"/>
                <a:t>＋販売費</a:t>
              </a:r>
              <a:endParaRPr kumimoji="1" lang="en-US" altLang="ja-JP" dirty="0"/>
            </a:p>
            <a:p>
              <a:r>
                <a:rPr kumimoji="1" lang="ja-JP" altLang="en-US" dirty="0"/>
                <a:t>△購買原価差異</a:t>
              </a:r>
              <a:endParaRPr kumimoji="1" lang="en-US" altLang="ja-JP" dirty="0"/>
            </a:p>
            <a:p>
              <a:r>
                <a:rPr kumimoji="1" lang="ja-JP" altLang="en-US" dirty="0"/>
                <a:t>△将来収益配賦</a:t>
              </a:r>
              <a:endParaRPr kumimoji="1" lang="en-US" altLang="ja-JP" dirty="0"/>
            </a:p>
          </p:txBody>
        </p:sp>
        <p:sp>
          <p:nvSpPr>
            <p:cNvPr id="21" name="吹き出し: 四角形 20">
              <a:extLst>
                <a:ext uri="{FF2B5EF4-FFF2-40B4-BE49-F238E27FC236}">
                  <a16:creationId xmlns:a16="http://schemas.microsoft.com/office/drawing/2014/main" id="{A8BA3997-389A-4A5C-8B30-07949E4DD0D6}"/>
                </a:ext>
              </a:extLst>
            </p:cNvPr>
            <p:cNvSpPr/>
            <p:nvPr/>
          </p:nvSpPr>
          <p:spPr>
            <a:xfrm>
              <a:off x="704497" y="1142308"/>
              <a:ext cx="2021840" cy="1192238"/>
            </a:xfrm>
            <a:prstGeom prst="wedgeRectCallout">
              <a:avLst>
                <a:gd name="adj1" fmla="val 60574"/>
                <a:gd name="adj2" fmla="val 5397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5D8CE5-17F2-4EE8-8228-38396EA229C0}"/>
              </a:ext>
            </a:extLst>
          </p:cNvPr>
          <p:cNvSpPr txBox="1"/>
          <p:nvPr/>
        </p:nvSpPr>
        <p:spPr>
          <a:xfrm>
            <a:off x="4603429" y="17604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販売額の合計</a:t>
            </a: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952752A3-B6F2-4AB6-AF09-EB717DA8EB2C}"/>
              </a:ext>
            </a:extLst>
          </p:cNvPr>
          <p:cNvSpPr/>
          <p:nvPr/>
        </p:nvSpPr>
        <p:spPr>
          <a:xfrm rot="10800000">
            <a:off x="5192275" y="2207257"/>
            <a:ext cx="329815" cy="22897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34BF0A4-ED92-4A2A-A336-ADD4DDC8E519}"/>
              </a:ext>
            </a:extLst>
          </p:cNvPr>
          <p:cNvCxnSpPr/>
          <p:nvPr/>
        </p:nvCxnSpPr>
        <p:spPr>
          <a:xfrm>
            <a:off x="5359530" y="2537487"/>
            <a:ext cx="0" cy="609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D1590428-CC40-41E2-88C5-FB3F2E87B385}"/>
              </a:ext>
            </a:extLst>
          </p:cNvPr>
          <p:cNvGrpSpPr/>
          <p:nvPr/>
        </p:nvGrpSpPr>
        <p:grpSpPr>
          <a:xfrm>
            <a:off x="2014611" y="2428371"/>
            <a:ext cx="3206560" cy="718820"/>
            <a:chOff x="2014611" y="2428371"/>
            <a:chExt cx="3206560" cy="718820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0C05E214-6E48-4F47-8808-A0BD9B59E2E6}"/>
                </a:ext>
              </a:extLst>
            </p:cNvPr>
            <p:cNvCxnSpPr/>
            <p:nvPr/>
          </p:nvCxnSpPr>
          <p:spPr>
            <a:xfrm>
              <a:off x="3803297" y="2862711"/>
              <a:ext cx="0" cy="284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50CB7DDA-486E-4799-938F-F92D38253AA3}"/>
                </a:ext>
              </a:extLst>
            </p:cNvPr>
            <p:cNvCxnSpPr/>
            <p:nvPr/>
          </p:nvCxnSpPr>
          <p:spPr>
            <a:xfrm>
              <a:off x="2014611" y="2862711"/>
              <a:ext cx="171809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59ACAC9-7847-4FD8-B3EA-63BB7CC9BEF2}"/>
                </a:ext>
              </a:extLst>
            </p:cNvPr>
            <p:cNvSpPr txBox="1"/>
            <p:nvPr/>
          </p:nvSpPr>
          <p:spPr>
            <a:xfrm>
              <a:off x="2023959" y="2428371"/>
              <a:ext cx="1845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オーバーヘッド費</a:t>
              </a: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834DBF05-B618-4E0F-BD3E-220C5E169941}"/>
                </a:ext>
              </a:extLst>
            </p:cNvPr>
            <p:cNvCxnSpPr/>
            <p:nvPr/>
          </p:nvCxnSpPr>
          <p:spPr>
            <a:xfrm>
              <a:off x="4052216" y="2862711"/>
              <a:ext cx="113792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C1E012-80B5-40E5-AAF7-7212FDE83CFB}"/>
                </a:ext>
              </a:extLst>
            </p:cNvPr>
            <p:cNvSpPr txBox="1"/>
            <p:nvPr/>
          </p:nvSpPr>
          <p:spPr>
            <a:xfrm>
              <a:off x="4113175" y="243003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営業利益</a:t>
              </a:r>
            </a:p>
          </p:txBody>
        </p:sp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95B7DB1-1A94-479C-953B-C83FA402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31FBCB8-1AE9-4884-B826-D2EE620BAF6C}"/>
              </a:ext>
            </a:extLst>
          </p:cNvPr>
          <p:cNvGrpSpPr/>
          <p:nvPr/>
        </p:nvGrpSpPr>
        <p:grpSpPr>
          <a:xfrm>
            <a:off x="1426873" y="1343830"/>
            <a:ext cx="7007315" cy="4048926"/>
            <a:chOff x="1426873" y="1343830"/>
            <a:chExt cx="7007315" cy="4048926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DB3E320D-57D2-42D8-8FAB-66DEF896C089}"/>
                </a:ext>
              </a:extLst>
            </p:cNvPr>
            <p:cNvSpPr/>
            <p:nvPr/>
          </p:nvSpPr>
          <p:spPr>
            <a:xfrm>
              <a:off x="1426873" y="4469426"/>
              <a:ext cx="700731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dirty="0"/>
                <a:t>購買原価差異とは、原価（イニシャルバリュー）と実際の購買額の合計との差異である。つまり、購買価格が実際の価値より安い場合はオーバーヘッドが減り営業利益を増加させる。</a:t>
              </a:r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FDE5C354-2239-446C-85D5-34994A13433C}"/>
                </a:ext>
              </a:extLst>
            </p:cNvPr>
            <p:cNvSpPr/>
            <p:nvPr/>
          </p:nvSpPr>
          <p:spPr>
            <a:xfrm>
              <a:off x="2375555" y="1343830"/>
              <a:ext cx="1632511" cy="3096195"/>
            </a:xfrm>
            <a:custGeom>
              <a:avLst/>
              <a:gdLst>
                <a:gd name="connsiteX0" fmla="*/ 245097 w 1632511"/>
                <a:gd name="connsiteY0" fmla="*/ 475543 h 3096195"/>
                <a:gd name="connsiteX1" fmla="*/ 1630837 w 1632511"/>
                <a:gd name="connsiteY1" fmla="*/ 202166 h 3096195"/>
                <a:gd name="connsiteX2" fmla="*/ 0 w 1632511"/>
                <a:gd name="connsiteY2" fmla="*/ 3096195 h 30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2511" h="3096195">
                  <a:moveTo>
                    <a:pt x="245097" y="475543"/>
                  </a:moveTo>
                  <a:cubicBezTo>
                    <a:pt x="958391" y="120467"/>
                    <a:pt x="1671686" y="-234609"/>
                    <a:pt x="1630837" y="202166"/>
                  </a:cubicBezTo>
                  <a:cubicBezTo>
                    <a:pt x="1589988" y="638941"/>
                    <a:pt x="794994" y="1867568"/>
                    <a:pt x="0" y="3096195"/>
                  </a:cubicBezTo>
                </a:path>
              </a:pathLst>
            </a:custGeom>
            <a:noFill/>
            <a:ln w="38100">
              <a:solidFill>
                <a:schemeClr val="accent6">
                  <a:lumMod val="50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5A82C8E-D040-4444-9EB9-5F38C71CD068}"/>
              </a:ext>
            </a:extLst>
          </p:cNvPr>
          <p:cNvGrpSpPr/>
          <p:nvPr/>
        </p:nvGrpSpPr>
        <p:grpSpPr>
          <a:xfrm>
            <a:off x="205775" y="2160396"/>
            <a:ext cx="8228413" cy="4309385"/>
            <a:chOff x="205775" y="2160396"/>
            <a:chExt cx="8228413" cy="4309385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D4C3B28F-EB4C-473C-B141-D678289A7425}"/>
                </a:ext>
              </a:extLst>
            </p:cNvPr>
            <p:cNvSpPr/>
            <p:nvPr/>
          </p:nvSpPr>
          <p:spPr>
            <a:xfrm>
              <a:off x="1426874" y="5546451"/>
              <a:ext cx="70073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dirty="0"/>
                <a:t>将来収益配賦とは、そこで生産された製品またはサービスが、将来にわたって利益を生み出すと予想される場合に、その割引現在価値を設定する。</a:t>
              </a:r>
            </a:p>
          </p:txBody>
        </p:sp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7F9E0799-A0DC-435A-8DA1-5DD60251118C}"/>
                </a:ext>
              </a:extLst>
            </p:cNvPr>
            <p:cNvSpPr/>
            <p:nvPr/>
          </p:nvSpPr>
          <p:spPr>
            <a:xfrm>
              <a:off x="205775" y="2160396"/>
              <a:ext cx="1120607" cy="3305907"/>
            </a:xfrm>
            <a:custGeom>
              <a:avLst/>
              <a:gdLst>
                <a:gd name="connsiteX0" fmla="*/ 577996 w 1120607"/>
                <a:gd name="connsiteY0" fmla="*/ 0 h 3305907"/>
                <a:gd name="connsiteX1" fmla="*/ 15289 w 1120607"/>
                <a:gd name="connsiteY1" fmla="*/ 582804 h 3305907"/>
                <a:gd name="connsiteX2" fmla="*/ 1120607 w 1120607"/>
                <a:gd name="connsiteY2" fmla="*/ 3305907 h 330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0607" h="3305907">
                  <a:moveTo>
                    <a:pt x="577996" y="0"/>
                  </a:moveTo>
                  <a:cubicBezTo>
                    <a:pt x="251425" y="15910"/>
                    <a:pt x="-75146" y="31820"/>
                    <a:pt x="15289" y="582804"/>
                  </a:cubicBezTo>
                  <a:cubicBezTo>
                    <a:pt x="105724" y="1133789"/>
                    <a:pt x="613165" y="2219848"/>
                    <a:pt x="1120607" y="3305907"/>
                  </a:cubicBezTo>
                </a:path>
              </a:pathLst>
            </a:custGeom>
            <a:noFill/>
            <a:ln w="38100">
              <a:solidFill>
                <a:schemeClr val="accent6">
                  <a:lumMod val="50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315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D75AA505-109D-4E04-9B5B-352F1D26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どうすればお金が生まれるか？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412AA0-A8F8-417F-826A-661EE2475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0827A29-D95A-4437-A639-4DB92153E98B}"/>
              </a:ext>
            </a:extLst>
          </p:cNvPr>
          <p:cNvSpPr/>
          <p:nvPr/>
        </p:nvSpPr>
        <p:spPr>
          <a:xfrm>
            <a:off x="1447813" y="3344415"/>
            <a:ext cx="29930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消費した</a:t>
            </a:r>
            <a:r>
              <a:rPr lang="ja-JP" altLang="en-US" sz="2000" dirty="0">
                <a:solidFill>
                  <a:srgbClr val="C00000"/>
                </a:solidFill>
              </a:rPr>
              <a:t>材料</a:t>
            </a:r>
            <a:r>
              <a:rPr lang="ja-JP" altLang="en-US" dirty="0"/>
              <a:t>の費用（モノ）</a:t>
            </a:r>
          </a:p>
          <a:p>
            <a:r>
              <a:rPr lang="ja-JP" altLang="en-US" dirty="0"/>
              <a:t>投入した</a:t>
            </a:r>
            <a:r>
              <a:rPr lang="ja-JP" altLang="en-US" sz="2000" dirty="0">
                <a:solidFill>
                  <a:srgbClr val="C00000"/>
                </a:solidFill>
              </a:rPr>
              <a:t>役務</a:t>
            </a:r>
            <a:r>
              <a:rPr lang="ja-JP" altLang="en-US" dirty="0"/>
              <a:t>の費用（コト）</a:t>
            </a:r>
          </a:p>
          <a:p>
            <a:r>
              <a:rPr lang="ja-JP" altLang="en-US" dirty="0"/>
              <a:t>活用した</a:t>
            </a:r>
            <a:r>
              <a:rPr lang="ja-JP" altLang="en-US" sz="2000" dirty="0">
                <a:solidFill>
                  <a:srgbClr val="C00000"/>
                </a:solidFill>
              </a:rPr>
              <a:t>知識</a:t>
            </a:r>
            <a:r>
              <a:rPr lang="ja-JP" altLang="en-US" dirty="0"/>
              <a:t>の費用（情報）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098DFF3-7B80-4E45-BBE0-99BEC93DB828}"/>
              </a:ext>
            </a:extLst>
          </p:cNvPr>
          <p:cNvSpPr/>
          <p:nvPr/>
        </p:nvSpPr>
        <p:spPr>
          <a:xfrm>
            <a:off x="5066523" y="3981769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製品（サービス）の価格</a:t>
            </a:r>
          </a:p>
        </p:txBody>
      </p:sp>
      <p:sp>
        <p:nvSpPr>
          <p:cNvPr id="13" name="フリーフォーム: 図形 12">
            <a:extLst>
              <a:ext uri="{FF2B5EF4-FFF2-40B4-BE49-F238E27FC236}">
                <a16:creationId xmlns:a16="http://schemas.microsoft.com/office/drawing/2014/main" id="{EBD3F2C8-FE4A-4FDC-AE26-00F6BD9F0D06}"/>
              </a:ext>
            </a:extLst>
          </p:cNvPr>
          <p:cNvSpPr/>
          <p:nvPr/>
        </p:nvSpPr>
        <p:spPr>
          <a:xfrm>
            <a:off x="1301697" y="4267745"/>
            <a:ext cx="3139126" cy="30165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BCA23F11-5682-4A85-81BF-5EB720EF831D}"/>
              </a:ext>
            </a:extLst>
          </p:cNvPr>
          <p:cNvSpPr/>
          <p:nvPr/>
        </p:nvSpPr>
        <p:spPr>
          <a:xfrm>
            <a:off x="4746396" y="4267745"/>
            <a:ext cx="3139126" cy="30165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E0E595BB-445E-468A-9D6C-801F0CE40587}"/>
              </a:ext>
            </a:extLst>
          </p:cNvPr>
          <p:cNvSpPr/>
          <p:nvPr/>
        </p:nvSpPr>
        <p:spPr>
          <a:xfrm>
            <a:off x="2815643" y="4569403"/>
            <a:ext cx="3453039" cy="55399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78D73E6E-67BB-46E1-81F1-49AE11762D07}"/>
              </a:ext>
            </a:extLst>
          </p:cNvPr>
          <p:cNvSpPr/>
          <p:nvPr/>
        </p:nvSpPr>
        <p:spPr>
          <a:xfrm>
            <a:off x="4440823" y="5123401"/>
            <a:ext cx="428920" cy="301658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07A1234-3798-4FCB-B978-8C99E4E7DED6}"/>
              </a:ext>
            </a:extLst>
          </p:cNvPr>
          <p:cNvGrpSpPr/>
          <p:nvPr/>
        </p:nvGrpSpPr>
        <p:grpSpPr>
          <a:xfrm>
            <a:off x="7442533" y="3863794"/>
            <a:ext cx="885977" cy="805434"/>
            <a:chOff x="5956794" y="1618814"/>
            <a:chExt cx="2297997" cy="2297997"/>
          </a:xfrm>
        </p:grpSpPr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F82D9E3F-CCF3-43E1-957C-018BDC485D74}"/>
                </a:ext>
              </a:extLst>
            </p:cNvPr>
            <p:cNvSpPr/>
            <p:nvPr/>
          </p:nvSpPr>
          <p:spPr>
            <a:xfrm>
              <a:off x="6343780" y="1951770"/>
              <a:ext cx="1569563" cy="1569563"/>
            </a:xfrm>
            <a:prstGeom prst="arc">
              <a:avLst>
                <a:gd name="adj1" fmla="val 1759322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弧 19">
              <a:extLst>
                <a:ext uri="{FF2B5EF4-FFF2-40B4-BE49-F238E27FC236}">
                  <a16:creationId xmlns:a16="http://schemas.microsoft.com/office/drawing/2014/main" id="{1734F04F-1368-463C-8200-CC20D8B2CFFE}"/>
                </a:ext>
              </a:extLst>
            </p:cNvPr>
            <p:cNvSpPr/>
            <p:nvPr/>
          </p:nvSpPr>
          <p:spPr>
            <a:xfrm>
              <a:off x="5956794" y="1618814"/>
              <a:ext cx="2297997" cy="2297997"/>
            </a:xfrm>
            <a:prstGeom prst="arc">
              <a:avLst>
                <a:gd name="adj1" fmla="val 1760783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3BC42A1-352F-4FF2-8016-A0F2F46F19EF}"/>
              </a:ext>
            </a:extLst>
          </p:cNvPr>
          <p:cNvGrpSpPr/>
          <p:nvPr/>
        </p:nvGrpSpPr>
        <p:grpSpPr>
          <a:xfrm rot="10193510">
            <a:off x="980295" y="4277696"/>
            <a:ext cx="885977" cy="805434"/>
            <a:chOff x="5956794" y="1618814"/>
            <a:chExt cx="2297997" cy="2297997"/>
          </a:xfrm>
        </p:grpSpPr>
        <p:sp>
          <p:nvSpPr>
            <p:cNvPr id="23" name="円弧 22">
              <a:extLst>
                <a:ext uri="{FF2B5EF4-FFF2-40B4-BE49-F238E27FC236}">
                  <a16:creationId xmlns:a16="http://schemas.microsoft.com/office/drawing/2014/main" id="{680A2883-7A70-4D1E-AA03-EC6E623B4D5F}"/>
                </a:ext>
              </a:extLst>
            </p:cNvPr>
            <p:cNvSpPr/>
            <p:nvPr/>
          </p:nvSpPr>
          <p:spPr>
            <a:xfrm>
              <a:off x="6343780" y="1951770"/>
              <a:ext cx="1569563" cy="1569563"/>
            </a:xfrm>
            <a:prstGeom prst="arc">
              <a:avLst>
                <a:gd name="adj1" fmla="val 1759322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円弧 23">
              <a:extLst>
                <a:ext uri="{FF2B5EF4-FFF2-40B4-BE49-F238E27FC236}">
                  <a16:creationId xmlns:a16="http://schemas.microsoft.com/office/drawing/2014/main" id="{C3D4E365-9D0F-42C9-A07E-DEE78BF576C9}"/>
                </a:ext>
              </a:extLst>
            </p:cNvPr>
            <p:cNvSpPr/>
            <p:nvPr/>
          </p:nvSpPr>
          <p:spPr>
            <a:xfrm>
              <a:off x="5956794" y="1618814"/>
              <a:ext cx="2297997" cy="2297997"/>
            </a:xfrm>
            <a:prstGeom prst="arc">
              <a:avLst>
                <a:gd name="adj1" fmla="val 1760783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0BFB061-861E-4015-AD26-0D7C3C705C01}"/>
              </a:ext>
            </a:extLst>
          </p:cNvPr>
          <p:cNvSpPr/>
          <p:nvPr/>
        </p:nvSpPr>
        <p:spPr>
          <a:xfrm>
            <a:off x="1070418" y="5597468"/>
            <a:ext cx="6165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製品（サービス）を作ること　</a:t>
            </a:r>
            <a:r>
              <a:rPr lang="ja-JP" altLang="en-US" sz="3600" b="1" dirty="0">
                <a:solidFill>
                  <a:srgbClr val="FF0000"/>
                </a:solidFill>
              </a:rPr>
              <a:t>≠</a:t>
            </a:r>
            <a:r>
              <a:rPr lang="ja-JP" altLang="en-US" sz="2400" dirty="0"/>
              <a:t>　お金を生むこと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60C2906-7CF3-46CF-81AE-9C0F712A62FC}"/>
              </a:ext>
            </a:extLst>
          </p:cNvPr>
          <p:cNvGrpSpPr/>
          <p:nvPr/>
        </p:nvGrpSpPr>
        <p:grpSpPr>
          <a:xfrm>
            <a:off x="958417" y="2767089"/>
            <a:ext cx="367646" cy="541428"/>
            <a:chOff x="7975076" y="1998482"/>
            <a:chExt cx="367646" cy="541428"/>
          </a:xfrm>
        </p:grpSpPr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612D4BCF-B987-4F80-BC37-6D742497A9EF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フローチャート: 論理積ゲート 33">
              <a:extLst>
                <a:ext uri="{FF2B5EF4-FFF2-40B4-BE49-F238E27FC236}">
                  <a16:creationId xmlns:a16="http://schemas.microsoft.com/office/drawing/2014/main" id="{2A071B7E-C105-4606-BB7C-DE9C8CE1958A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3CD9E97-ECDE-49BF-9015-D816092A570C}"/>
              </a:ext>
            </a:extLst>
          </p:cNvPr>
          <p:cNvGrpSpPr/>
          <p:nvPr/>
        </p:nvGrpSpPr>
        <p:grpSpPr>
          <a:xfrm>
            <a:off x="7701698" y="2761818"/>
            <a:ext cx="367646" cy="541428"/>
            <a:chOff x="7975076" y="1998482"/>
            <a:chExt cx="367646" cy="54142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6DA772D6-1172-4788-BD2B-AE796533AD28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フローチャート: 論理積ゲート 37">
              <a:extLst>
                <a:ext uri="{FF2B5EF4-FFF2-40B4-BE49-F238E27FC236}">
                  <a16:creationId xmlns:a16="http://schemas.microsoft.com/office/drawing/2014/main" id="{8C4807CD-C14B-48E1-AB17-266B8DA59F63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4BBEBF-5BB2-4A0C-AD1C-C6CB614E3A72}"/>
              </a:ext>
            </a:extLst>
          </p:cNvPr>
          <p:cNvGrpSpPr/>
          <p:nvPr/>
        </p:nvGrpSpPr>
        <p:grpSpPr>
          <a:xfrm>
            <a:off x="7235888" y="2973183"/>
            <a:ext cx="367646" cy="541428"/>
            <a:chOff x="7975076" y="1998482"/>
            <a:chExt cx="367646" cy="54142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D679A6A0-54C8-4E39-8711-3716DF171045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フローチャート: 論理積ゲート 40">
              <a:extLst>
                <a:ext uri="{FF2B5EF4-FFF2-40B4-BE49-F238E27FC236}">
                  <a16:creationId xmlns:a16="http://schemas.microsoft.com/office/drawing/2014/main" id="{57E4FC7D-28CB-4780-A901-628B6999123A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4BADDD0-56BB-47FC-A8AB-53CC2BC58FC1}"/>
              </a:ext>
            </a:extLst>
          </p:cNvPr>
          <p:cNvSpPr txBox="1"/>
          <p:nvPr/>
        </p:nvSpPr>
        <p:spPr>
          <a:xfrm>
            <a:off x="6803718" y="2461072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お客様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6F81167-85BE-4894-A32E-9E696E0E38CE}"/>
              </a:ext>
            </a:extLst>
          </p:cNvPr>
          <p:cNvGrpSpPr/>
          <p:nvPr/>
        </p:nvGrpSpPr>
        <p:grpSpPr>
          <a:xfrm>
            <a:off x="3599155" y="1830441"/>
            <a:ext cx="1805093" cy="1341077"/>
            <a:chOff x="3599155" y="1830441"/>
            <a:chExt cx="1805093" cy="1341077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EE51A46F-CF59-464D-B948-E5D87665D4F6}"/>
                </a:ext>
              </a:extLst>
            </p:cNvPr>
            <p:cNvGrpSpPr/>
            <p:nvPr/>
          </p:nvGrpSpPr>
          <p:grpSpPr>
            <a:xfrm>
              <a:off x="4938438" y="2630090"/>
              <a:ext cx="367646" cy="541428"/>
              <a:chOff x="7975076" y="1998482"/>
              <a:chExt cx="367646" cy="54142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3A84376D-2F06-477A-89B3-9901BC5A026B}"/>
                  </a:ext>
                </a:extLst>
              </p:cNvPr>
              <p:cNvSpPr/>
              <p:nvPr/>
            </p:nvSpPr>
            <p:spPr>
              <a:xfrm>
                <a:off x="7975076" y="1998482"/>
                <a:ext cx="367646" cy="36764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フローチャート: 論理積ゲート 45">
                <a:extLst>
                  <a:ext uri="{FF2B5EF4-FFF2-40B4-BE49-F238E27FC236}">
                    <a16:creationId xmlns:a16="http://schemas.microsoft.com/office/drawing/2014/main" id="{B2840019-697F-4307-B284-E3DFD79E6F4F}"/>
                  </a:ext>
                </a:extLst>
              </p:cNvPr>
              <p:cNvSpPr/>
              <p:nvPr/>
            </p:nvSpPr>
            <p:spPr>
              <a:xfrm rot="16200000">
                <a:off x="8065314" y="2262502"/>
                <a:ext cx="187170" cy="36764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DB40CD9E-F3D1-485B-942D-8FCF2FDD025B}"/>
                </a:ext>
              </a:extLst>
            </p:cNvPr>
            <p:cNvGrpSpPr/>
            <p:nvPr/>
          </p:nvGrpSpPr>
          <p:grpSpPr>
            <a:xfrm>
              <a:off x="5036602" y="2044526"/>
              <a:ext cx="367646" cy="541428"/>
              <a:chOff x="7975076" y="1998482"/>
              <a:chExt cx="367646" cy="54142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8" name="楕円 47">
                <a:extLst>
                  <a:ext uri="{FF2B5EF4-FFF2-40B4-BE49-F238E27FC236}">
                    <a16:creationId xmlns:a16="http://schemas.microsoft.com/office/drawing/2014/main" id="{FC966C81-F56E-45B1-9464-4B355EC8373A}"/>
                  </a:ext>
                </a:extLst>
              </p:cNvPr>
              <p:cNvSpPr/>
              <p:nvPr/>
            </p:nvSpPr>
            <p:spPr>
              <a:xfrm>
                <a:off x="7975076" y="1998482"/>
                <a:ext cx="367646" cy="36764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フローチャート: 論理積ゲート 48">
                <a:extLst>
                  <a:ext uri="{FF2B5EF4-FFF2-40B4-BE49-F238E27FC236}">
                    <a16:creationId xmlns:a16="http://schemas.microsoft.com/office/drawing/2014/main" id="{615D6732-C849-420A-80D1-960194F83532}"/>
                  </a:ext>
                </a:extLst>
              </p:cNvPr>
              <p:cNvSpPr/>
              <p:nvPr/>
            </p:nvSpPr>
            <p:spPr>
              <a:xfrm rot="16200000">
                <a:off x="8065314" y="2262502"/>
                <a:ext cx="187170" cy="36764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B9B2345B-D0B4-41F7-AB28-3BD601222758}"/>
                </a:ext>
              </a:extLst>
            </p:cNvPr>
            <p:cNvGrpSpPr/>
            <p:nvPr/>
          </p:nvGrpSpPr>
          <p:grpSpPr>
            <a:xfrm>
              <a:off x="4429696" y="2245976"/>
              <a:ext cx="367646" cy="541428"/>
              <a:chOff x="7975076" y="1998482"/>
              <a:chExt cx="367646" cy="54142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51" name="楕円 50">
                <a:extLst>
                  <a:ext uri="{FF2B5EF4-FFF2-40B4-BE49-F238E27FC236}">
                    <a16:creationId xmlns:a16="http://schemas.microsoft.com/office/drawing/2014/main" id="{EE29B2DD-7A07-4659-B05C-9364517951FD}"/>
                  </a:ext>
                </a:extLst>
              </p:cNvPr>
              <p:cNvSpPr/>
              <p:nvPr/>
            </p:nvSpPr>
            <p:spPr>
              <a:xfrm>
                <a:off x="7975076" y="1998482"/>
                <a:ext cx="367646" cy="36764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フローチャート: 論理積ゲート 51">
                <a:extLst>
                  <a:ext uri="{FF2B5EF4-FFF2-40B4-BE49-F238E27FC236}">
                    <a16:creationId xmlns:a16="http://schemas.microsoft.com/office/drawing/2014/main" id="{86AA1909-0619-48E5-B126-B8F92AEECC48}"/>
                  </a:ext>
                </a:extLst>
              </p:cNvPr>
              <p:cNvSpPr/>
              <p:nvPr/>
            </p:nvSpPr>
            <p:spPr>
              <a:xfrm rot="16200000">
                <a:off x="8065314" y="2262502"/>
                <a:ext cx="187170" cy="36764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A6EC490-DB6C-4799-B2BA-B54AB173FBC9}"/>
                </a:ext>
              </a:extLst>
            </p:cNvPr>
            <p:cNvSpPr txBox="1"/>
            <p:nvPr/>
          </p:nvSpPr>
          <p:spPr>
            <a:xfrm>
              <a:off x="3599155" y="18304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競合他社</a:t>
              </a:r>
            </a:p>
          </p:txBody>
        </p:sp>
        <p:sp>
          <p:nvSpPr>
            <p:cNvPr id="54" name="矢印: 左 53">
              <a:extLst>
                <a:ext uri="{FF2B5EF4-FFF2-40B4-BE49-F238E27FC236}">
                  <a16:creationId xmlns:a16="http://schemas.microsoft.com/office/drawing/2014/main" id="{B6EB05B9-0856-4EDA-A27C-E6584962D8FD}"/>
                </a:ext>
              </a:extLst>
            </p:cNvPr>
            <p:cNvSpPr/>
            <p:nvPr/>
          </p:nvSpPr>
          <p:spPr>
            <a:xfrm rot="19636690">
              <a:off x="3805984" y="2705815"/>
              <a:ext cx="355242" cy="367646"/>
            </a:xfrm>
            <a:prstGeom prst="lef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69C9306-8910-4DFE-BAD0-E12226093E49}"/>
              </a:ext>
            </a:extLst>
          </p:cNvPr>
          <p:cNvGrpSpPr/>
          <p:nvPr/>
        </p:nvGrpSpPr>
        <p:grpSpPr>
          <a:xfrm>
            <a:off x="1655234" y="1892489"/>
            <a:ext cx="1661681" cy="1213118"/>
            <a:chOff x="1655234" y="1892489"/>
            <a:chExt cx="1661681" cy="1213118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2BD56CF1-2B52-4020-9BF8-C404291C6AC4}"/>
                </a:ext>
              </a:extLst>
            </p:cNvPr>
            <p:cNvGrpSpPr/>
            <p:nvPr/>
          </p:nvGrpSpPr>
          <p:grpSpPr>
            <a:xfrm>
              <a:off x="1655234" y="2487989"/>
              <a:ext cx="745194" cy="617618"/>
              <a:chOff x="2498663" y="1675349"/>
              <a:chExt cx="745194" cy="617618"/>
            </a:xfrm>
          </p:grpSpPr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D5758D9A-43AD-4924-A932-6C39C73EBC69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利益</a:t>
                </a:r>
              </a:p>
            </p:txBody>
          </p:sp>
          <p:sp>
            <p:nvSpPr>
              <p:cNvPr id="60" name="正方形/長方形 59">
                <a:extLst>
                  <a:ext uri="{FF2B5EF4-FFF2-40B4-BE49-F238E27FC236}">
                    <a16:creationId xmlns:a16="http://schemas.microsoft.com/office/drawing/2014/main" id="{30B514C0-8583-42BB-922A-1AEE57F22EA0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4B4157D3-57E6-4B96-9532-A45C364B992C}"/>
                </a:ext>
              </a:extLst>
            </p:cNvPr>
            <p:cNvGrpSpPr/>
            <p:nvPr/>
          </p:nvGrpSpPr>
          <p:grpSpPr>
            <a:xfrm>
              <a:off x="2571721" y="2244180"/>
              <a:ext cx="745194" cy="617618"/>
              <a:chOff x="2498663" y="1675349"/>
              <a:chExt cx="745194" cy="617618"/>
            </a:xfrm>
          </p:grpSpPr>
          <p:sp>
            <p:nvSpPr>
              <p:cNvPr id="62" name="正方形/長方形 61">
                <a:extLst>
                  <a:ext uri="{FF2B5EF4-FFF2-40B4-BE49-F238E27FC236}">
                    <a16:creationId xmlns:a16="http://schemas.microsoft.com/office/drawing/2014/main" id="{1371B632-3633-47ED-B989-B1A00230AC6B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利益</a:t>
                </a:r>
              </a:p>
            </p:txBody>
          </p:sp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B40AC9EE-5639-45F5-9AE5-DF05F48089AB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2A621CCA-C657-4E41-9BCF-29F584BDCBDD}"/>
                </a:ext>
              </a:extLst>
            </p:cNvPr>
            <p:cNvGrpSpPr/>
            <p:nvPr/>
          </p:nvGrpSpPr>
          <p:grpSpPr>
            <a:xfrm>
              <a:off x="2072373" y="1892489"/>
              <a:ext cx="508977" cy="421841"/>
              <a:chOff x="2498663" y="1675349"/>
              <a:chExt cx="745194" cy="617618"/>
            </a:xfrm>
          </p:grpSpPr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30847D26-BF62-4A31-96D7-97CC21315E75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CDF9ACCD-9C4B-4A4D-9753-5397C3C85F71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A8F5CD5-7E2E-465F-9355-050BA534EB62}"/>
              </a:ext>
            </a:extLst>
          </p:cNvPr>
          <p:cNvSpPr txBox="1"/>
          <p:nvPr/>
        </p:nvSpPr>
        <p:spPr>
          <a:xfrm>
            <a:off x="798256" y="22087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自社</a:t>
            </a:r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95E151F8-36E7-44A7-BDFF-3F4BCC231368}"/>
              </a:ext>
            </a:extLst>
          </p:cNvPr>
          <p:cNvCxnSpPr/>
          <p:nvPr/>
        </p:nvCxnSpPr>
        <p:spPr>
          <a:xfrm>
            <a:off x="1667425" y="1599320"/>
            <a:ext cx="1607103" cy="160710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4EEC8532-BB32-46A5-9BC5-79DBD7EBE6D1}"/>
              </a:ext>
            </a:extLst>
          </p:cNvPr>
          <p:cNvCxnSpPr>
            <a:cxnSpLocks/>
          </p:cNvCxnSpPr>
          <p:nvPr/>
        </p:nvCxnSpPr>
        <p:spPr>
          <a:xfrm flipV="1">
            <a:off x="1659570" y="1629169"/>
            <a:ext cx="1607103" cy="160710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07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3A18EA-C81E-4503-8D4B-9466D1E35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変化をとらえて適合させる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C707DE-3DF8-482E-BD5E-CF2744CB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688C46B-C73B-463F-89F5-B70561CF433C}"/>
              </a:ext>
            </a:extLst>
          </p:cNvPr>
          <p:cNvSpPr/>
          <p:nvPr/>
        </p:nvSpPr>
        <p:spPr>
          <a:xfrm>
            <a:off x="1447813" y="3061607"/>
            <a:ext cx="29930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製品（サービス）の</a:t>
            </a:r>
            <a:r>
              <a:rPr lang="ja-JP" altLang="en-US" sz="2000" dirty="0">
                <a:solidFill>
                  <a:srgbClr val="C00000"/>
                </a:solidFill>
              </a:rPr>
              <a:t>品質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製品（サービス）の</a:t>
            </a:r>
            <a:r>
              <a:rPr lang="ja-JP" altLang="en-US" sz="2000" dirty="0">
                <a:solidFill>
                  <a:srgbClr val="C00000"/>
                </a:solidFill>
              </a:rPr>
              <a:t>コス</a:t>
            </a:r>
            <a:r>
              <a:rPr lang="ja-JP" altLang="en-US" dirty="0">
                <a:solidFill>
                  <a:srgbClr val="C00000"/>
                </a:solidFill>
              </a:rPr>
              <a:t>ト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製品（サービス）の</a:t>
            </a:r>
            <a:r>
              <a:rPr lang="ja-JP" altLang="en-US" sz="2000" dirty="0">
                <a:solidFill>
                  <a:srgbClr val="C00000"/>
                </a:solidFill>
              </a:rPr>
              <a:t>納期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製品（サービス）の</a:t>
            </a:r>
            <a:r>
              <a:rPr lang="ja-JP" altLang="en-US" sz="2000" dirty="0">
                <a:solidFill>
                  <a:srgbClr val="C00000"/>
                </a:solidFill>
              </a:rPr>
              <a:t>環境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38BB7ACD-DD3F-4C2B-BDA5-B997283BC88F}"/>
              </a:ext>
            </a:extLst>
          </p:cNvPr>
          <p:cNvSpPr/>
          <p:nvPr/>
        </p:nvSpPr>
        <p:spPr>
          <a:xfrm>
            <a:off x="1301697" y="4267745"/>
            <a:ext cx="3139126" cy="30165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1ACC7D75-D5E0-4E20-AB06-23129B3DA000}"/>
              </a:ext>
            </a:extLst>
          </p:cNvPr>
          <p:cNvSpPr/>
          <p:nvPr/>
        </p:nvSpPr>
        <p:spPr>
          <a:xfrm>
            <a:off x="4746396" y="4267745"/>
            <a:ext cx="3139126" cy="30165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F5ECCFAC-8DFE-4583-A1BA-954BA3D541A0}"/>
              </a:ext>
            </a:extLst>
          </p:cNvPr>
          <p:cNvSpPr/>
          <p:nvPr/>
        </p:nvSpPr>
        <p:spPr>
          <a:xfrm>
            <a:off x="2815643" y="4569403"/>
            <a:ext cx="3453039" cy="553998"/>
          </a:xfrm>
          <a:custGeom>
            <a:avLst/>
            <a:gdLst>
              <a:gd name="connsiteX0" fmla="*/ 0 w 3139126"/>
              <a:gd name="connsiteY0" fmla="*/ 9427 h 301658"/>
              <a:gd name="connsiteX1" fmla="*/ 0 w 3139126"/>
              <a:gd name="connsiteY1" fmla="*/ 301658 h 301658"/>
              <a:gd name="connsiteX2" fmla="*/ 3139126 w 3139126"/>
              <a:gd name="connsiteY2" fmla="*/ 301658 h 301658"/>
              <a:gd name="connsiteX3" fmla="*/ 3139126 w 3139126"/>
              <a:gd name="connsiteY3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126" h="301658">
                <a:moveTo>
                  <a:pt x="0" y="9427"/>
                </a:moveTo>
                <a:lnTo>
                  <a:pt x="0" y="301658"/>
                </a:lnTo>
                <a:lnTo>
                  <a:pt x="3139126" y="301658"/>
                </a:lnTo>
                <a:lnTo>
                  <a:pt x="3139126" y="0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9DBC4B69-6701-441B-930D-DE6C2CA87F3E}"/>
              </a:ext>
            </a:extLst>
          </p:cNvPr>
          <p:cNvSpPr/>
          <p:nvPr/>
        </p:nvSpPr>
        <p:spPr>
          <a:xfrm>
            <a:off x="4440823" y="5123401"/>
            <a:ext cx="428920" cy="301658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8C64313-3423-4BCA-9318-8502F079CFD2}"/>
              </a:ext>
            </a:extLst>
          </p:cNvPr>
          <p:cNvGrpSpPr/>
          <p:nvPr/>
        </p:nvGrpSpPr>
        <p:grpSpPr>
          <a:xfrm>
            <a:off x="7442533" y="3863794"/>
            <a:ext cx="885977" cy="805434"/>
            <a:chOff x="5956794" y="1618814"/>
            <a:chExt cx="2297997" cy="2297997"/>
          </a:xfrm>
        </p:grpSpPr>
        <p:sp>
          <p:nvSpPr>
            <p:cNvPr id="12" name="円弧 11">
              <a:extLst>
                <a:ext uri="{FF2B5EF4-FFF2-40B4-BE49-F238E27FC236}">
                  <a16:creationId xmlns:a16="http://schemas.microsoft.com/office/drawing/2014/main" id="{67639DC7-8DB3-40E5-87A5-4C846E538C16}"/>
                </a:ext>
              </a:extLst>
            </p:cNvPr>
            <p:cNvSpPr/>
            <p:nvPr/>
          </p:nvSpPr>
          <p:spPr>
            <a:xfrm>
              <a:off x="6343780" y="1951770"/>
              <a:ext cx="1569563" cy="1569563"/>
            </a:xfrm>
            <a:prstGeom prst="arc">
              <a:avLst>
                <a:gd name="adj1" fmla="val 1759322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弧 12">
              <a:extLst>
                <a:ext uri="{FF2B5EF4-FFF2-40B4-BE49-F238E27FC236}">
                  <a16:creationId xmlns:a16="http://schemas.microsoft.com/office/drawing/2014/main" id="{110F66C1-64A0-4050-A1DE-11AF60B0865C}"/>
                </a:ext>
              </a:extLst>
            </p:cNvPr>
            <p:cNvSpPr/>
            <p:nvPr/>
          </p:nvSpPr>
          <p:spPr>
            <a:xfrm>
              <a:off x="5956794" y="1618814"/>
              <a:ext cx="2297997" cy="2297997"/>
            </a:xfrm>
            <a:prstGeom prst="arc">
              <a:avLst>
                <a:gd name="adj1" fmla="val 1760783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2ACD654-B4F9-463E-83A5-5E6AA2C5ADE7}"/>
              </a:ext>
            </a:extLst>
          </p:cNvPr>
          <p:cNvGrpSpPr/>
          <p:nvPr/>
        </p:nvGrpSpPr>
        <p:grpSpPr>
          <a:xfrm rot="10193510">
            <a:off x="980295" y="4277696"/>
            <a:ext cx="885977" cy="805434"/>
            <a:chOff x="5956794" y="1618814"/>
            <a:chExt cx="2297997" cy="2297997"/>
          </a:xfrm>
        </p:grpSpPr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7EB769DF-4620-4395-A85C-2406213CBB64}"/>
                </a:ext>
              </a:extLst>
            </p:cNvPr>
            <p:cNvSpPr/>
            <p:nvPr/>
          </p:nvSpPr>
          <p:spPr>
            <a:xfrm>
              <a:off x="6343780" y="1951770"/>
              <a:ext cx="1569563" cy="1569563"/>
            </a:xfrm>
            <a:prstGeom prst="arc">
              <a:avLst>
                <a:gd name="adj1" fmla="val 1759322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AED930FF-165C-46DE-80C2-EC18A821BE9F}"/>
                </a:ext>
              </a:extLst>
            </p:cNvPr>
            <p:cNvSpPr/>
            <p:nvPr/>
          </p:nvSpPr>
          <p:spPr>
            <a:xfrm>
              <a:off x="5956794" y="1618814"/>
              <a:ext cx="2297997" cy="2297997"/>
            </a:xfrm>
            <a:prstGeom prst="arc">
              <a:avLst>
                <a:gd name="adj1" fmla="val 1760783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66B5141-527F-49BC-9DBA-2A68A464F85F}"/>
              </a:ext>
            </a:extLst>
          </p:cNvPr>
          <p:cNvSpPr/>
          <p:nvPr/>
        </p:nvSpPr>
        <p:spPr>
          <a:xfrm>
            <a:off x="5198085" y="3049416"/>
            <a:ext cx="19388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要求された</a:t>
            </a:r>
            <a:r>
              <a:rPr lang="ja-JP" altLang="en-US" sz="2000" dirty="0">
                <a:solidFill>
                  <a:srgbClr val="C00000"/>
                </a:solidFill>
              </a:rPr>
              <a:t>品質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要求された</a:t>
            </a:r>
            <a:r>
              <a:rPr lang="ja-JP" altLang="en-US" sz="2000" dirty="0">
                <a:solidFill>
                  <a:srgbClr val="C00000"/>
                </a:solidFill>
              </a:rPr>
              <a:t>コスト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要求された</a:t>
            </a:r>
            <a:r>
              <a:rPr lang="ja-JP" altLang="en-US" sz="2000" dirty="0">
                <a:solidFill>
                  <a:srgbClr val="C00000"/>
                </a:solidFill>
              </a:rPr>
              <a:t>納期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ja-JP" altLang="en-US" dirty="0"/>
              <a:t>要求された</a:t>
            </a:r>
            <a:r>
              <a:rPr lang="ja-JP" altLang="en-US" sz="2000" dirty="0">
                <a:solidFill>
                  <a:srgbClr val="C00000"/>
                </a:solidFill>
              </a:rPr>
              <a:t>環境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B8C7190-BD35-4BF2-AEA2-19975235AAEB}"/>
              </a:ext>
            </a:extLst>
          </p:cNvPr>
          <p:cNvSpPr/>
          <p:nvPr/>
        </p:nvSpPr>
        <p:spPr>
          <a:xfrm>
            <a:off x="1194537" y="5709513"/>
            <a:ext cx="6620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品質、コスト、納期、環境をニーズに合わせること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428B1F0-D06E-4541-AF83-99272DF8CDCD}"/>
              </a:ext>
            </a:extLst>
          </p:cNvPr>
          <p:cNvGrpSpPr/>
          <p:nvPr/>
        </p:nvGrpSpPr>
        <p:grpSpPr>
          <a:xfrm>
            <a:off x="8025360" y="2939500"/>
            <a:ext cx="367646" cy="541428"/>
            <a:chOff x="7975076" y="1998482"/>
            <a:chExt cx="367646" cy="54142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57F0AD89-2061-4B47-9A0C-A76593CF926C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フローチャート: 論理積ゲート 24">
              <a:extLst>
                <a:ext uri="{FF2B5EF4-FFF2-40B4-BE49-F238E27FC236}">
                  <a16:creationId xmlns:a16="http://schemas.microsoft.com/office/drawing/2014/main" id="{0A8EEAF0-2F82-4D4E-9ADE-EFC743EF4B81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B4E9852-CD24-408D-8546-17B6E3A48C00}"/>
              </a:ext>
            </a:extLst>
          </p:cNvPr>
          <p:cNvGrpSpPr/>
          <p:nvPr/>
        </p:nvGrpSpPr>
        <p:grpSpPr>
          <a:xfrm>
            <a:off x="7466917" y="3180903"/>
            <a:ext cx="367646" cy="541428"/>
            <a:chOff x="7975076" y="1998482"/>
            <a:chExt cx="367646" cy="54142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6E9EB279-CE3C-4208-AEA7-23B6334BB888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フローチャート: 論理積ゲート 27">
              <a:extLst>
                <a:ext uri="{FF2B5EF4-FFF2-40B4-BE49-F238E27FC236}">
                  <a16:creationId xmlns:a16="http://schemas.microsoft.com/office/drawing/2014/main" id="{90DF9DCF-69AF-4082-8737-6F510A4FA06A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11AA553-94B7-4707-AE52-0D0EFE6D3967}"/>
              </a:ext>
            </a:extLst>
          </p:cNvPr>
          <p:cNvSpPr txBox="1"/>
          <p:nvPr/>
        </p:nvSpPr>
        <p:spPr>
          <a:xfrm>
            <a:off x="6965675" y="382692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お客様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B5A45B6-5AAC-4B9E-889F-ADE5CC2E1B53}"/>
              </a:ext>
            </a:extLst>
          </p:cNvPr>
          <p:cNvGrpSpPr/>
          <p:nvPr/>
        </p:nvGrpSpPr>
        <p:grpSpPr>
          <a:xfrm>
            <a:off x="4951463" y="1424561"/>
            <a:ext cx="3051893" cy="1542617"/>
            <a:chOff x="4951463" y="1424561"/>
            <a:chExt cx="3051893" cy="1542617"/>
          </a:xfrm>
        </p:grpSpPr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D4A2F760-0A2B-462B-A47A-3614169F33BF}"/>
                </a:ext>
              </a:extLst>
            </p:cNvPr>
            <p:cNvSpPr/>
            <p:nvPr/>
          </p:nvSpPr>
          <p:spPr>
            <a:xfrm>
              <a:off x="4951463" y="1766849"/>
              <a:ext cx="2941163" cy="1200329"/>
            </a:xfrm>
            <a:custGeom>
              <a:avLst/>
              <a:gdLst>
                <a:gd name="connsiteX0" fmla="*/ 0 w 2941163"/>
                <a:gd name="connsiteY0" fmla="*/ 0 h 999241"/>
                <a:gd name="connsiteX1" fmla="*/ 0 w 2941163"/>
                <a:gd name="connsiteY1" fmla="*/ 999241 h 999241"/>
                <a:gd name="connsiteX2" fmla="*/ 2941163 w 2941163"/>
                <a:gd name="connsiteY2" fmla="*/ 999241 h 99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1163" h="999241">
                  <a:moveTo>
                    <a:pt x="0" y="0"/>
                  </a:moveTo>
                  <a:lnTo>
                    <a:pt x="0" y="999241"/>
                  </a:lnTo>
                  <a:lnTo>
                    <a:pt x="2941163" y="99924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C4D5D3B8-03D1-47EC-BC1B-C2C4CB9E3F2E}"/>
                </a:ext>
              </a:extLst>
            </p:cNvPr>
            <p:cNvSpPr/>
            <p:nvPr/>
          </p:nvSpPr>
          <p:spPr>
            <a:xfrm>
              <a:off x="5081047" y="1659662"/>
              <a:ext cx="2686639" cy="1128812"/>
            </a:xfrm>
            <a:custGeom>
              <a:avLst/>
              <a:gdLst>
                <a:gd name="connsiteX0" fmla="*/ 0 w 2686639"/>
                <a:gd name="connsiteY0" fmla="*/ 640486 h 1128812"/>
                <a:gd name="connsiteX1" fmla="*/ 150829 w 2686639"/>
                <a:gd name="connsiteY1" fmla="*/ 508511 h 1128812"/>
                <a:gd name="connsiteX2" fmla="*/ 367645 w 2686639"/>
                <a:gd name="connsiteY2" fmla="*/ 904437 h 1128812"/>
                <a:gd name="connsiteX3" fmla="*/ 593888 w 2686639"/>
                <a:gd name="connsiteY3" fmla="*/ 649913 h 1128812"/>
                <a:gd name="connsiteX4" fmla="*/ 716437 w 2686639"/>
                <a:gd name="connsiteY4" fmla="*/ 734754 h 1128812"/>
                <a:gd name="connsiteX5" fmla="*/ 1150070 w 2686639"/>
                <a:gd name="connsiteY5" fmla="*/ 27744 h 1128812"/>
                <a:gd name="connsiteX6" fmla="*/ 1206631 w 2686639"/>
                <a:gd name="connsiteY6" fmla="*/ 838449 h 1128812"/>
                <a:gd name="connsiteX7" fmla="*/ 1423447 w 2686639"/>
                <a:gd name="connsiteY7" fmla="*/ 433096 h 1128812"/>
                <a:gd name="connsiteX8" fmla="*/ 1574276 w 2686639"/>
                <a:gd name="connsiteY8" fmla="*/ 583925 h 1128812"/>
                <a:gd name="connsiteX9" fmla="*/ 1762812 w 2686639"/>
                <a:gd name="connsiteY9" fmla="*/ 8890 h 1128812"/>
                <a:gd name="connsiteX10" fmla="*/ 1989055 w 2686639"/>
                <a:gd name="connsiteY10" fmla="*/ 1111826 h 1128812"/>
                <a:gd name="connsiteX11" fmla="*/ 2215299 w 2686639"/>
                <a:gd name="connsiteY11" fmla="*/ 687620 h 1128812"/>
                <a:gd name="connsiteX12" fmla="*/ 2384981 w 2686639"/>
                <a:gd name="connsiteY12" fmla="*/ 810169 h 1128812"/>
                <a:gd name="connsiteX13" fmla="*/ 2554664 w 2686639"/>
                <a:gd name="connsiteY13" fmla="*/ 367109 h 1128812"/>
                <a:gd name="connsiteX14" fmla="*/ 2686639 w 2686639"/>
                <a:gd name="connsiteY14" fmla="*/ 470804 h 11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6639" h="1128812">
                  <a:moveTo>
                    <a:pt x="0" y="640486"/>
                  </a:moveTo>
                  <a:cubicBezTo>
                    <a:pt x="44777" y="552502"/>
                    <a:pt x="89555" y="464519"/>
                    <a:pt x="150829" y="508511"/>
                  </a:cubicBezTo>
                  <a:cubicBezTo>
                    <a:pt x="212103" y="552503"/>
                    <a:pt x="293802" y="880870"/>
                    <a:pt x="367645" y="904437"/>
                  </a:cubicBezTo>
                  <a:cubicBezTo>
                    <a:pt x="441488" y="928004"/>
                    <a:pt x="535756" y="678193"/>
                    <a:pt x="593888" y="649913"/>
                  </a:cubicBezTo>
                  <a:cubicBezTo>
                    <a:pt x="652020" y="621633"/>
                    <a:pt x="623740" y="838449"/>
                    <a:pt x="716437" y="734754"/>
                  </a:cubicBezTo>
                  <a:cubicBezTo>
                    <a:pt x="809134" y="631059"/>
                    <a:pt x="1068371" y="10461"/>
                    <a:pt x="1150070" y="27744"/>
                  </a:cubicBezTo>
                  <a:cubicBezTo>
                    <a:pt x="1231769" y="45026"/>
                    <a:pt x="1161068" y="770890"/>
                    <a:pt x="1206631" y="838449"/>
                  </a:cubicBezTo>
                  <a:cubicBezTo>
                    <a:pt x="1252194" y="906008"/>
                    <a:pt x="1362173" y="475517"/>
                    <a:pt x="1423447" y="433096"/>
                  </a:cubicBezTo>
                  <a:cubicBezTo>
                    <a:pt x="1484721" y="390675"/>
                    <a:pt x="1517715" y="654626"/>
                    <a:pt x="1574276" y="583925"/>
                  </a:cubicBezTo>
                  <a:cubicBezTo>
                    <a:pt x="1630837" y="513224"/>
                    <a:pt x="1693682" y="-79093"/>
                    <a:pt x="1762812" y="8890"/>
                  </a:cubicBezTo>
                  <a:cubicBezTo>
                    <a:pt x="1831942" y="96873"/>
                    <a:pt x="1913641" y="998704"/>
                    <a:pt x="1989055" y="1111826"/>
                  </a:cubicBezTo>
                  <a:cubicBezTo>
                    <a:pt x="2064469" y="1224948"/>
                    <a:pt x="2149311" y="737896"/>
                    <a:pt x="2215299" y="687620"/>
                  </a:cubicBezTo>
                  <a:cubicBezTo>
                    <a:pt x="2281287" y="637344"/>
                    <a:pt x="2328420" y="863588"/>
                    <a:pt x="2384981" y="810169"/>
                  </a:cubicBezTo>
                  <a:cubicBezTo>
                    <a:pt x="2441542" y="756751"/>
                    <a:pt x="2504388" y="423670"/>
                    <a:pt x="2554664" y="367109"/>
                  </a:cubicBezTo>
                  <a:cubicBezTo>
                    <a:pt x="2604940" y="310548"/>
                    <a:pt x="2645789" y="390676"/>
                    <a:pt x="2686639" y="470804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フリーフォーム: 図形 20">
              <a:extLst>
                <a:ext uri="{FF2B5EF4-FFF2-40B4-BE49-F238E27FC236}">
                  <a16:creationId xmlns:a16="http://schemas.microsoft.com/office/drawing/2014/main" id="{9D10C8F4-F725-4E99-ADC2-1A52BB1807A1}"/>
                </a:ext>
              </a:extLst>
            </p:cNvPr>
            <p:cNvSpPr/>
            <p:nvPr/>
          </p:nvSpPr>
          <p:spPr>
            <a:xfrm>
              <a:off x="5062193" y="1611991"/>
              <a:ext cx="2724346" cy="1216058"/>
            </a:xfrm>
            <a:custGeom>
              <a:avLst/>
              <a:gdLst>
                <a:gd name="connsiteX0" fmla="*/ 0 w 2724346"/>
                <a:gd name="connsiteY0" fmla="*/ 377073 h 1216058"/>
                <a:gd name="connsiteX1" fmla="*/ 207390 w 2724346"/>
                <a:gd name="connsiteY1" fmla="*/ 933254 h 1216058"/>
                <a:gd name="connsiteX2" fmla="*/ 339365 w 2724346"/>
                <a:gd name="connsiteY2" fmla="*/ 433633 h 1216058"/>
                <a:gd name="connsiteX3" fmla="*/ 424206 w 2724346"/>
                <a:gd name="connsiteY3" fmla="*/ 556182 h 1216058"/>
                <a:gd name="connsiteX4" fmla="*/ 518474 w 2724346"/>
                <a:gd name="connsiteY4" fmla="*/ 424207 h 1216058"/>
                <a:gd name="connsiteX5" fmla="*/ 641023 w 2724346"/>
                <a:gd name="connsiteY5" fmla="*/ 527901 h 1216058"/>
                <a:gd name="connsiteX6" fmla="*/ 716437 w 2724346"/>
                <a:gd name="connsiteY6" fmla="*/ 216817 h 1216058"/>
                <a:gd name="connsiteX7" fmla="*/ 848412 w 2724346"/>
                <a:gd name="connsiteY7" fmla="*/ 999242 h 1216058"/>
                <a:gd name="connsiteX8" fmla="*/ 933254 w 2724346"/>
                <a:gd name="connsiteY8" fmla="*/ 490194 h 1216058"/>
                <a:gd name="connsiteX9" fmla="*/ 970961 w 2724346"/>
                <a:gd name="connsiteY9" fmla="*/ 933254 h 1216058"/>
                <a:gd name="connsiteX10" fmla="*/ 1084083 w 2724346"/>
                <a:gd name="connsiteY10" fmla="*/ 358219 h 1216058"/>
                <a:gd name="connsiteX11" fmla="*/ 1121790 w 2724346"/>
                <a:gd name="connsiteY11" fmla="*/ 641023 h 1216058"/>
                <a:gd name="connsiteX12" fmla="*/ 1338606 w 2724346"/>
                <a:gd name="connsiteY12" fmla="*/ 141402 h 1216058"/>
                <a:gd name="connsiteX13" fmla="*/ 1376314 w 2724346"/>
                <a:gd name="connsiteY13" fmla="*/ 914400 h 1216058"/>
                <a:gd name="connsiteX14" fmla="*/ 1451728 w 2724346"/>
                <a:gd name="connsiteY14" fmla="*/ 791852 h 1216058"/>
                <a:gd name="connsiteX15" fmla="*/ 1574276 w 2724346"/>
                <a:gd name="connsiteY15" fmla="*/ 980388 h 1216058"/>
                <a:gd name="connsiteX16" fmla="*/ 1668544 w 2724346"/>
                <a:gd name="connsiteY16" fmla="*/ 744718 h 1216058"/>
                <a:gd name="connsiteX17" fmla="*/ 1725105 w 2724346"/>
                <a:gd name="connsiteY17" fmla="*/ 923827 h 1216058"/>
                <a:gd name="connsiteX18" fmla="*/ 1791093 w 2724346"/>
                <a:gd name="connsiteY18" fmla="*/ 377073 h 1216058"/>
                <a:gd name="connsiteX19" fmla="*/ 1847654 w 2724346"/>
                <a:gd name="connsiteY19" fmla="*/ 1112363 h 1216058"/>
                <a:gd name="connsiteX20" fmla="*/ 1979629 w 2724346"/>
                <a:gd name="connsiteY20" fmla="*/ 0 h 1216058"/>
                <a:gd name="connsiteX21" fmla="*/ 2007909 w 2724346"/>
                <a:gd name="connsiteY21" fmla="*/ 499621 h 1216058"/>
                <a:gd name="connsiteX22" fmla="*/ 2111604 w 2724346"/>
                <a:gd name="connsiteY22" fmla="*/ 226244 h 1216058"/>
                <a:gd name="connsiteX23" fmla="*/ 2187019 w 2724346"/>
                <a:gd name="connsiteY23" fmla="*/ 584462 h 1216058"/>
                <a:gd name="connsiteX24" fmla="*/ 2300140 w 2724346"/>
                <a:gd name="connsiteY24" fmla="*/ 358219 h 1216058"/>
                <a:gd name="connsiteX25" fmla="*/ 2347274 w 2724346"/>
                <a:gd name="connsiteY25" fmla="*/ 1168924 h 1216058"/>
                <a:gd name="connsiteX26" fmla="*/ 2413262 w 2724346"/>
                <a:gd name="connsiteY26" fmla="*/ 1065229 h 1216058"/>
                <a:gd name="connsiteX27" fmla="*/ 2507530 w 2724346"/>
                <a:gd name="connsiteY27" fmla="*/ 1216058 h 1216058"/>
                <a:gd name="connsiteX28" fmla="*/ 2564091 w 2724346"/>
                <a:gd name="connsiteY28" fmla="*/ 952108 h 1216058"/>
                <a:gd name="connsiteX29" fmla="*/ 2630078 w 2724346"/>
                <a:gd name="connsiteY29" fmla="*/ 1084083 h 1216058"/>
                <a:gd name="connsiteX30" fmla="*/ 2724346 w 2724346"/>
                <a:gd name="connsiteY30" fmla="*/ 895547 h 1216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724346" h="1216058">
                  <a:moveTo>
                    <a:pt x="0" y="377073"/>
                  </a:moveTo>
                  <a:lnTo>
                    <a:pt x="207390" y="933254"/>
                  </a:lnTo>
                  <a:lnTo>
                    <a:pt x="339365" y="433633"/>
                  </a:lnTo>
                  <a:lnTo>
                    <a:pt x="424206" y="556182"/>
                  </a:lnTo>
                  <a:lnTo>
                    <a:pt x="518474" y="424207"/>
                  </a:lnTo>
                  <a:lnTo>
                    <a:pt x="641023" y="527901"/>
                  </a:lnTo>
                  <a:lnTo>
                    <a:pt x="716437" y="216817"/>
                  </a:lnTo>
                  <a:lnTo>
                    <a:pt x="848412" y="999242"/>
                  </a:lnTo>
                  <a:lnTo>
                    <a:pt x="933254" y="490194"/>
                  </a:lnTo>
                  <a:lnTo>
                    <a:pt x="970961" y="933254"/>
                  </a:lnTo>
                  <a:lnTo>
                    <a:pt x="1084083" y="358219"/>
                  </a:lnTo>
                  <a:lnTo>
                    <a:pt x="1121790" y="641023"/>
                  </a:lnTo>
                  <a:lnTo>
                    <a:pt x="1338606" y="141402"/>
                  </a:lnTo>
                  <a:lnTo>
                    <a:pt x="1376314" y="914400"/>
                  </a:lnTo>
                  <a:lnTo>
                    <a:pt x="1451728" y="791852"/>
                  </a:lnTo>
                  <a:lnTo>
                    <a:pt x="1574276" y="980388"/>
                  </a:lnTo>
                  <a:lnTo>
                    <a:pt x="1668544" y="744718"/>
                  </a:lnTo>
                  <a:lnTo>
                    <a:pt x="1725105" y="923827"/>
                  </a:lnTo>
                  <a:lnTo>
                    <a:pt x="1791093" y="377073"/>
                  </a:lnTo>
                  <a:lnTo>
                    <a:pt x="1847654" y="1112363"/>
                  </a:lnTo>
                  <a:lnTo>
                    <a:pt x="1979629" y="0"/>
                  </a:lnTo>
                  <a:lnTo>
                    <a:pt x="2007909" y="499621"/>
                  </a:lnTo>
                  <a:lnTo>
                    <a:pt x="2111604" y="226244"/>
                  </a:lnTo>
                  <a:lnTo>
                    <a:pt x="2187019" y="584462"/>
                  </a:lnTo>
                  <a:lnTo>
                    <a:pt x="2300140" y="358219"/>
                  </a:lnTo>
                  <a:lnTo>
                    <a:pt x="2347274" y="1168924"/>
                  </a:lnTo>
                  <a:lnTo>
                    <a:pt x="2413262" y="1065229"/>
                  </a:lnTo>
                  <a:lnTo>
                    <a:pt x="2507530" y="1216058"/>
                  </a:lnTo>
                  <a:lnTo>
                    <a:pt x="2564091" y="952108"/>
                  </a:lnTo>
                  <a:lnTo>
                    <a:pt x="2630078" y="1084083"/>
                  </a:lnTo>
                  <a:lnTo>
                    <a:pt x="2724346" y="895547"/>
                  </a:lnTo>
                </a:path>
              </a:pathLst>
            </a:custGeom>
            <a:no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フリーフォーム: 図形 21">
              <a:extLst>
                <a:ext uri="{FF2B5EF4-FFF2-40B4-BE49-F238E27FC236}">
                  <a16:creationId xmlns:a16="http://schemas.microsoft.com/office/drawing/2014/main" id="{F0AEF4CA-34B6-4E82-805B-164A13F5E5BA}"/>
                </a:ext>
              </a:extLst>
            </p:cNvPr>
            <p:cNvSpPr/>
            <p:nvPr/>
          </p:nvSpPr>
          <p:spPr>
            <a:xfrm>
              <a:off x="5062193" y="1772247"/>
              <a:ext cx="2724346" cy="952107"/>
            </a:xfrm>
            <a:custGeom>
              <a:avLst/>
              <a:gdLst>
                <a:gd name="connsiteX0" fmla="*/ 0 w 2724346"/>
                <a:gd name="connsiteY0" fmla="*/ 952107 h 952107"/>
                <a:gd name="connsiteX1" fmla="*/ 509048 w 2724346"/>
                <a:gd name="connsiteY1" fmla="*/ 952107 h 952107"/>
                <a:gd name="connsiteX2" fmla="*/ 509048 w 2724346"/>
                <a:gd name="connsiteY2" fmla="*/ 867266 h 952107"/>
                <a:gd name="connsiteX3" fmla="*/ 716437 w 2724346"/>
                <a:gd name="connsiteY3" fmla="*/ 867266 h 952107"/>
                <a:gd name="connsiteX4" fmla="*/ 716437 w 2724346"/>
                <a:gd name="connsiteY4" fmla="*/ 424206 h 952107"/>
                <a:gd name="connsiteX5" fmla="*/ 1291472 w 2724346"/>
                <a:gd name="connsiteY5" fmla="*/ 424206 h 952107"/>
                <a:gd name="connsiteX6" fmla="*/ 1291472 w 2724346"/>
                <a:gd name="connsiteY6" fmla="*/ 867266 h 952107"/>
                <a:gd name="connsiteX7" fmla="*/ 1451728 w 2724346"/>
                <a:gd name="connsiteY7" fmla="*/ 867266 h 952107"/>
                <a:gd name="connsiteX8" fmla="*/ 1451728 w 2724346"/>
                <a:gd name="connsiteY8" fmla="*/ 0 h 952107"/>
                <a:gd name="connsiteX9" fmla="*/ 1753386 w 2724346"/>
                <a:gd name="connsiteY9" fmla="*/ 0 h 952107"/>
                <a:gd name="connsiteX10" fmla="*/ 1753386 w 2724346"/>
                <a:gd name="connsiteY10" fmla="*/ 433633 h 952107"/>
                <a:gd name="connsiteX11" fmla="*/ 2092751 w 2724346"/>
                <a:gd name="connsiteY11" fmla="*/ 433633 h 952107"/>
                <a:gd name="connsiteX12" fmla="*/ 2092751 w 2724346"/>
                <a:gd name="connsiteY12" fmla="*/ 707010 h 952107"/>
                <a:gd name="connsiteX13" fmla="*/ 2526384 w 2724346"/>
                <a:gd name="connsiteY13" fmla="*/ 707010 h 952107"/>
                <a:gd name="connsiteX14" fmla="*/ 2526384 w 2724346"/>
                <a:gd name="connsiteY14" fmla="*/ 113122 h 952107"/>
                <a:gd name="connsiteX15" fmla="*/ 2724346 w 2724346"/>
                <a:gd name="connsiteY15" fmla="*/ 113122 h 952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346" h="952107">
                  <a:moveTo>
                    <a:pt x="0" y="952107"/>
                  </a:moveTo>
                  <a:lnTo>
                    <a:pt x="509048" y="952107"/>
                  </a:lnTo>
                  <a:lnTo>
                    <a:pt x="509048" y="867266"/>
                  </a:lnTo>
                  <a:lnTo>
                    <a:pt x="716437" y="867266"/>
                  </a:lnTo>
                  <a:lnTo>
                    <a:pt x="716437" y="424206"/>
                  </a:lnTo>
                  <a:lnTo>
                    <a:pt x="1291472" y="424206"/>
                  </a:lnTo>
                  <a:lnTo>
                    <a:pt x="1291472" y="867266"/>
                  </a:lnTo>
                  <a:lnTo>
                    <a:pt x="1451728" y="867266"/>
                  </a:lnTo>
                  <a:lnTo>
                    <a:pt x="1451728" y="0"/>
                  </a:lnTo>
                  <a:lnTo>
                    <a:pt x="1753386" y="0"/>
                  </a:lnTo>
                  <a:lnTo>
                    <a:pt x="1753386" y="433633"/>
                  </a:lnTo>
                  <a:lnTo>
                    <a:pt x="2092751" y="433633"/>
                  </a:lnTo>
                  <a:lnTo>
                    <a:pt x="2092751" y="707010"/>
                  </a:lnTo>
                  <a:lnTo>
                    <a:pt x="2526384" y="707010"/>
                  </a:lnTo>
                  <a:lnTo>
                    <a:pt x="2526384" y="113122"/>
                  </a:lnTo>
                  <a:lnTo>
                    <a:pt x="2724346" y="113122"/>
                  </a:lnTo>
                </a:path>
              </a:pathLst>
            </a:cu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4744A3-E8C3-4CF3-A69D-427B3F5452F2}"/>
                </a:ext>
              </a:extLst>
            </p:cNvPr>
            <p:cNvSpPr txBox="1"/>
            <p:nvPr/>
          </p:nvSpPr>
          <p:spPr>
            <a:xfrm>
              <a:off x="7150237" y="1424561"/>
              <a:ext cx="853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ご要望</a:t>
              </a: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72E624F-AD66-4DCE-8255-3F9C1855EA9D}"/>
              </a:ext>
            </a:extLst>
          </p:cNvPr>
          <p:cNvGrpSpPr/>
          <p:nvPr/>
        </p:nvGrpSpPr>
        <p:grpSpPr>
          <a:xfrm>
            <a:off x="1251374" y="2333368"/>
            <a:ext cx="367646" cy="541428"/>
            <a:chOff x="7975076" y="1998482"/>
            <a:chExt cx="367646" cy="541428"/>
          </a:xfrm>
        </p:grpSpPr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DA55400E-1967-4B7A-9377-B2C424AA66D0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フローチャート: 論理積ゲート 40">
              <a:extLst>
                <a:ext uri="{FF2B5EF4-FFF2-40B4-BE49-F238E27FC236}">
                  <a16:creationId xmlns:a16="http://schemas.microsoft.com/office/drawing/2014/main" id="{5D4050CC-1FF8-4453-9492-19610B3F826B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751AF698-7E08-48BD-B72A-E0A6008D9B52}"/>
              </a:ext>
            </a:extLst>
          </p:cNvPr>
          <p:cNvGrpSpPr/>
          <p:nvPr/>
        </p:nvGrpSpPr>
        <p:grpSpPr>
          <a:xfrm>
            <a:off x="1752952" y="2100903"/>
            <a:ext cx="367646" cy="541428"/>
            <a:chOff x="7975076" y="1998482"/>
            <a:chExt cx="367646" cy="541428"/>
          </a:xfrm>
        </p:grpSpPr>
        <p:sp>
          <p:nvSpPr>
            <p:cNvPr id="43" name="楕円 42">
              <a:extLst>
                <a:ext uri="{FF2B5EF4-FFF2-40B4-BE49-F238E27FC236}">
                  <a16:creationId xmlns:a16="http://schemas.microsoft.com/office/drawing/2014/main" id="{0533E02A-A5E7-4524-926B-D25FA3DC91DB}"/>
                </a:ext>
              </a:extLst>
            </p:cNvPr>
            <p:cNvSpPr/>
            <p:nvPr/>
          </p:nvSpPr>
          <p:spPr>
            <a:xfrm>
              <a:off x="7975076" y="1998482"/>
              <a:ext cx="367646" cy="36764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フローチャート: 論理積ゲート 43">
              <a:extLst>
                <a:ext uri="{FF2B5EF4-FFF2-40B4-BE49-F238E27FC236}">
                  <a16:creationId xmlns:a16="http://schemas.microsoft.com/office/drawing/2014/main" id="{FF90EB71-4A31-4877-9214-6CD0713151DF}"/>
                </a:ext>
              </a:extLst>
            </p:cNvPr>
            <p:cNvSpPr/>
            <p:nvPr/>
          </p:nvSpPr>
          <p:spPr>
            <a:xfrm rot="16200000">
              <a:off x="8065314" y="2262502"/>
              <a:ext cx="187170" cy="367646"/>
            </a:xfrm>
            <a:prstGeom prst="flowChartDelay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521553A-A74B-4815-B9A7-4345338E83D8}"/>
              </a:ext>
            </a:extLst>
          </p:cNvPr>
          <p:cNvSpPr txBox="1"/>
          <p:nvPr/>
        </p:nvSpPr>
        <p:spPr>
          <a:xfrm>
            <a:off x="978531" y="179389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自社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D656B53-9091-45F9-B3E3-BFEA85921060}"/>
              </a:ext>
            </a:extLst>
          </p:cNvPr>
          <p:cNvGrpSpPr/>
          <p:nvPr/>
        </p:nvGrpSpPr>
        <p:grpSpPr>
          <a:xfrm>
            <a:off x="2365916" y="1039121"/>
            <a:ext cx="3841981" cy="1829205"/>
            <a:chOff x="2365916" y="1039121"/>
            <a:chExt cx="3841981" cy="1829205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4A35EA48-FF08-45DC-98D1-DF52301EBE2F}"/>
                </a:ext>
              </a:extLst>
            </p:cNvPr>
            <p:cNvGrpSpPr/>
            <p:nvPr/>
          </p:nvGrpSpPr>
          <p:grpSpPr>
            <a:xfrm>
              <a:off x="2520794" y="2250708"/>
              <a:ext cx="745194" cy="617618"/>
              <a:chOff x="2498663" y="1675349"/>
              <a:chExt cx="745194" cy="617618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C92BFC6E-DDBC-427E-8903-E06F5BE36A58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利益</a:t>
                </a:r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5DBF8B23-06A2-4EAB-A74E-2FD44E7A9416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4D6EE434-BB6A-4250-BBA9-58F89BA3B067}"/>
                </a:ext>
              </a:extLst>
            </p:cNvPr>
            <p:cNvGrpSpPr/>
            <p:nvPr/>
          </p:nvGrpSpPr>
          <p:grpSpPr>
            <a:xfrm>
              <a:off x="3203112" y="1763323"/>
              <a:ext cx="745194" cy="617618"/>
              <a:chOff x="2498663" y="1675349"/>
              <a:chExt cx="745194" cy="61761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45FD386C-2646-4C5A-86DD-710110357990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利益</a:t>
                </a:r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9809E18D-9F7E-4263-B692-5AAE4AAFFF10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矢印: 右 37">
              <a:extLst>
                <a:ext uri="{FF2B5EF4-FFF2-40B4-BE49-F238E27FC236}">
                  <a16:creationId xmlns:a16="http://schemas.microsoft.com/office/drawing/2014/main" id="{3FAC1B71-A8FF-40E3-8873-6CDCAD9E9049}"/>
                </a:ext>
              </a:extLst>
            </p:cNvPr>
            <p:cNvSpPr/>
            <p:nvPr/>
          </p:nvSpPr>
          <p:spPr>
            <a:xfrm>
              <a:off x="4295676" y="2202990"/>
              <a:ext cx="471893" cy="553998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F0D940EB-C2FA-4920-B5D4-166E5C2AB3E7}"/>
                </a:ext>
              </a:extLst>
            </p:cNvPr>
            <p:cNvGrpSpPr/>
            <p:nvPr/>
          </p:nvGrpSpPr>
          <p:grpSpPr>
            <a:xfrm>
              <a:off x="4163976" y="1236708"/>
              <a:ext cx="367646" cy="541428"/>
              <a:chOff x="7975076" y="1998482"/>
              <a:chExt cx="367646" cy="54142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6" name="楕円 45">
                <a:extLst>
                  <a:ext uri="{FF2B5EF4-FFF2-40B4-BE49-F238E27FC236}">
                    <a16:creationId xmlns:a16="http://schemas.microsoft.com/office/drawing/2014/main" id="{01E25C19-0A7C-4E2B-B741-FE5EA91474FC}"/>
                  </a:ext>
                </a:extLst>
              </p:cNvPr>
              <p:cNvSpPr/>
              <p:nvPr/>
            </p:nvSpPr>
            <p:spPr>
              <a:xfrm>
                <a:off x="7975076" y="1998482"/>
                <a:ext cx="367646" cy="36764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フローチャート: 論理積ゲート 46">
                <a:extLst>
                  <a:ext uri="{FF2B5EF4-FFF2-40B4-BE49-F238E27FC236}">
                    <a16:creationId xmlns:a16="http://schemas.microsoft.com/office/drawing/2014/main" id="{34125FD9-6208-4908-BDCB-7E55D16457B9}"/>
                  </a:ext>
                </a:extLst>
              </p:cNvPr>
              <p:cNvSpPr/>
              <p:nvPr/>
            </p:nvSpPr>
            <p:spPr>
              <a:xfrm rot="16200000">
                <a:off x="8065314" y="2262502"/>
                <a:ext cx="187170" cy="36764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309611B2-F1ED-4964-9DA5-ABAF0DDEDCF0}"/>
                </a:ext>
              </a:extLst>
            </p:cNvPr>
            <p:cNvGrpSpPr/>
            <p:nvPr/>
          </p:nvGrpSpPr>
          <p:grpSpPr>
            <a:xfrm>
              <a:off x="4642352" y="1093363"/>
              <a:ext cx="367646" cy="541428"/>
              <a:chOff x="7975076" y="1998482"/>
              <a:chExt cx="367646" cy="54142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9" name="楕円 48">
                <a:extLst>
                  <a:ext uri="{FF2B5EF4-FFF2-40B4-BE49-F238E27FC236}">
                    <a16:creationId xmlns:a16="http://schemas.microsoft.com/office/drawing/2014/main" id="{8E9A64DF-EE5E-4985-8523-03BA8371BA4C}"/>
                  </a:ext>
                </a:extLst>
              </p:cNvPr>
              <p:cNvSpPr/>
              <p:nvPr/>
            </p:nvSpPr>
            <p:spPr>
              <a:xfrm>
                <a:off x="7975076" y="1998482"/>
                <a:ext cx="367646" cy="36764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フローチャート: 論理積ゲート 49">
                <a:extLst>
                  <a:ext uri="{FF2B5EF4-FFF2-40B4-BE49-F238E27FC236}">
                    <a16:creationId xmlns:a16="http://schemas.microsoft.com/office/drawing/2014/main" id="{56A87F9C-DFE7-4424-A785-3D3A95B32CDE}"/>
                  </a:ext>
                </a:extLst>
              </p:cNvPr>
              <p:cNvSpPr/>
              <p:nvPr/>
            </p:nvSpPr>
            <p:spPr>
              <a:xfrm rot="16200000">
                <a:off x="8065314" y="2262502"/>
                <a:ext cx="187170" cy="36764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A753C951-7A60-42CE-AB9D-A8EA4CA57D26}"/>
                </a:ext>
              </a:extLst>
            </p:cNvPr>
            <p:cNvGrpSpPr/>
            <p:nvPr/>
          </p:nvGrpSpPr>
          <p:grpSpPr>
            <a:xfrm>
              <a:off x="2365916" y="1624819"/>
              <a:ext cx="508977" cy="421841"/>
              <a:chOff x="2498663" y="1675349"/>
              <a:chExt cx="745194" cy="617618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D90068C2-113B-4FB8-BDE0-4653B2E551ED}"/>
                  </a:ext>
                </a:extLst>
              </p:cNvPr>
              <p:cNvSpPr/>
              <p:nvPr/>
            </p:nvSpPr>
            <p:spPr>
              <a:xfrm>
                <a:off x="2498663" y="1862518"/>
                <a:ext cx="745194" cy="43044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2E2F31F1-0109-49F2-8052-57F0C56DF5BD}"/>
                  </a:ext>
                </a:extLst>
              </p:cNvPr>
              <p:cNvSpPr/>
              <p:nvPr/>
            </p:nvSpPr>
            <p:spPr>
              <a:xfrm>
                <a:off x="2725383" y="1675349"/>
                <a:ext cx="334580" cy="187169"/>
              </a:xfrm>
              <a:prstGeom prst="rect">
                <a:avLst/>
              </a:prstGeom>
              <a:gradFill>
                <a:gsLst>
                  <a:gs pos="23000">
                    <a:srgbClr val="FFFF0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100000">
                    <a:schemeClr val="bg1"/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A4B59F4-4BFF-4FEE-A8E2-596901ECFCC3}"/>
                </a:ext>
              </a:extLst>
            </p:cNvPr>
            <p:cNvSpPr txBox="1"/>
            <p:nvPr/>
          </p:nvSpPr>
          <p:spPr>
            <a:xfrm>
              <a:off x="5099901" y="110554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競合他社</a:t>
              </a:r>
            </a:p>
          </p:txBody>
        </p: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E9D09330-4C74-4F28-BF90-0E57181FB575}"/>
                </a:ext>
              </a:extLst>
            </p:cNvPr>
            <p:cNvCxnSpPr/>
            <p:nvPr/>
          </p:nvCxnSpPr>
          <p:spPr>
            <a:xfrm>
              <a:off x="4110594" y="1039121"/>
              <a:ext cx="907168" cy="907168"/>
            </a:xfrm>
            <a:prstGeom prst="line">
              <a:avLst/>
            </a:prstGeom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8B0C1EBD-DEA0-4140-8596-2455133B9D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2739" y="1039121"/>
              <a:ext cx="907168" cy="907168"/>
            </a:xfrm>
            <a:prstGeom prst="line">
              <a:avLst/>
            </a:prstGeom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541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4339F07-B017-424C-BB3D-55DD2F67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“動”“乱”の時代でお金の生み出す方法</a:t>
            </a:r>
            <a:endParaRPr kumimoji="1"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B2102DF8-B592-4317-A119-9E2FDA5AC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5376"/>
            <a:ext cx="7886700" cy="508158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変化をいちはやく知ること　→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変化に柔軟に対応すること　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安定して</a:t>
            </a:r>
            <a:r>
              <a:rPr kumimoji="1" lang="ja-JP" altLang="en-US" dirty="0"/>
              <a:t>結果</a:t>
            </a:r>
            <a:r>
              <a:rPr lang="ja-JP" altLang="en-US" dirty="0"/>
              <a:t>を</a:t>
            </a:r>
            <a:r>
              <a:rPr kumimoji="1" lang="ja-JP" altLang="en-US" dirty="0"/>
              <a:t>出せる</a:t>
            </a:r>
            <a:r>
              <a:rPr lang="ja-JP" altLang="en-US" dirty="0"/>
              <a:t>こと　→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767A7DD-55F7-496F-AEB4-8E64AF43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AB1EC2-5FD8-4670-BF82-B9A392E7DFAD}"/>
              </a:ext>
            </a:extLst>
          </p:cNvPr>
          <p:cNvSpPr/>
          <p:nvPr/>
        </p:nvSpPr>
        <p:spPr>
          <a:xfrm>
            <a:off x="978570" y="35862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製品開発</a:t>
            </a:r>
            <a:endParaRPr lang="en-US" altLang="ja-JP" sz="2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667AFE8-DE25-4BA9-8F7E-1BD09CDB162B}"/>
              </a:ext>
            </a:extLst>
          </p:cNvPr>
          <p:cNvSpPr/>
          <p:nvPr/>
        </p:nvSpPr>
        <p:spPr>
          <a:xfrm>
            <a:off x="2619712" y="324388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装置開発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584BDAE-2ABE-4919-9A64-009C769F6718}"/>
              </a:ext>
            </a:extLst>
          </p:cNvPr>
          <p:cNvSpPr/>
          <p:nvPr/>
        </p:nvSpPr>
        <p:spPr>
          <a:xfrm>
            <a:off x="2958265" y="418120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人材育成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286AE7B-17B3-4B38-906B-D53515493627}"/>
              </a:ext>
            </a:extLst>
          </p:cNvPr>
          <p:cNvSpPr/>
          <p:nvPr/>
        </p:nvSpPr>
        <p:spPr>
          <a:xfrm>
            <a:off x="1437800" y="500337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市場開拓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49E28D0-4C0B-4206-B7D4-D5FE866EB50D}"/>
              </a:ext>
            </a:extLst>
          </p:cNvPr>
          <p:cNvGrpSpPr/>
          <p:nvPr/>
        </p:nvGrpSpPr>
        <p:grpSpPr>
          <a:xfrm>
            <a:off x="5143525" y="2982698"/>
            <a:ext cx="3459637" cy="3194266"/>
            <a:chOff x="5143525" y="2982698"/>
            <a:chExt cx="3459637" cy="3194266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D5D97C6-53A6-4176-848C-6B24EF956475}"/>
                </a:ext>
              </a:extLst>
            </p:cNvPr>
            <p:cNvSpPr/>
            <p:nvPr/>
          </p:nvSpPr>
          <p:spPr>
            <a:xfrm>
              <a:off x="5143525" y="4361082"/>
              <a:ext cx="345963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800" dirty="0"/>
                <a:t>品質管理→品質保証</a:t>
              </a:r>
              <a:endParaRPr lang="en-US" altLang="ja-JP" sz="2800" dirty="0"/>
            </a:p>
            <a:p>
              <a:r>
                <a:rPr lang="ja-JP" altLang="en-US" sz="2800" dirty="0"/>
                <a:t>設備管理→稼働保証</a:t>
              </a:r>
              <a:endParaRPr lang="en-US" altLang="ja-JP" sz="2800" dirty="0"/>
            </a:p>
            <a:p>
              <a:r>
                <a:rPr lang="ja-JP" altLang="en-US" sz="2800" dirty="0"/>
                <a:t>納期管理→納期保証</a:t>
              </a:r>
              <a:endParaRPr lang="en-US" altLang="ja-JP" sz="2800" dirty="0"/>
            </a:p>
            <a:p>
              <a:r>
                <a:rPr lang="ja-JP" altLang="en-US" sz="2800" dirty="0"/>
                <a:t>原価管理→利益保証</a:t>
              </a:r>
              <a:endParaRPr lang="en-US" altLang="ja-JP" sz="2800" dirty="0"/>
            </a:p>
          </p:txBody>
        </p:sp>
        <p:sp>
          <p:nvSpPr>
            <p:cNvPr id="11" name="吹き出し: 円形 10">
              <a:extLst>
                <a:ext uri="{FF2B5EF4-FFF2-40B4-BE49-F238E27FC236}">
                  <a16:creationId xmlns:a16="http://schemas.microsoft.com/office/drawing/2014/main" id="{0088E89C-5493-45B8-BE9C-2948C0C0E632}"/>
                </a:ext>
              </a:extLst>
            </p:cNvPr>
            <p:cNvSpPr/>
            <p:nvPr/>
          </p:nvSpPr>
          <p:spPr>
            <a:xfrm>
              <a:off x="5863472" y="2982698"/>
              <a:ext cx="2499921" cy="120663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どうすれば保証ができるのか？</a:t>
              </a:r>
            </a:p>
          </p:txBody>
        </p:sp>
      </p:grpSp>
      <p:sp>
        <p:nvSpPr>
          <p:cNvPr id="12" name="爆発: 14 pt 11">
            <a:extLst>
              <a:ext uri="{FF2B5EF4-FFF2-40B4-BE49-F238E27FC236}">
                <a16:creationId xmlns:a16="http://schemas.microsoft.com/office/drawing/2014/main" id="{173F51A5-1A28-46C6-8428-E3B368D2171E}"/>
              </a:ext>
            </a:extLst>
          </p:cNvPr>
          <p:cNvSpPr/>
          <p:nvPr/>
        </p:nvSpPr>
        <p:spPr>
          <a:xfrm>
            <a:off x="5308986" y="998958"/>
            <a:ext cx="1646241" cy="985525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変化</a:t>
            </a:r>
          </a:p>
        </p:txBody>
      </p:sp>
      <p:sp>
        <p:nvSpPr>
          <p:cNvPr id="13" name="爆発: 14 pt 12">
            <a:extLst>
              <a:ext uri="{FF2B5EF4-FFF2-40B4-BE49-F238E27FC236}">
                <a16:creationId xmlns:a16="http://schemas.microsoft.com/office/drawing/2014/main" id="{CF16167B-4449-461B-9070-39876921C433}"/>
              </a:ext>
            </a:extLst>
          </p:cNvPr>
          <p:cNvSpPr/>
          <p:nvPr/>
        </p:nvSpPr>
        <p:spPr>
          <a:xfrm>
            <a:off x="5534114" y="1841813"/>
            <a:ext cx="1646241" cy="985525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変化</a:t>
            </a:r>
          </a:p>
        </p:txBody>
      </p:sp>
      <p:sp>
        <p:nvSpPr>
          <p:cNvPr id="14" name="爆発: 14 pt 13">
            <a:extLst>
              <a:ext uri="{FF2B5EF4-FFF2-40B4-BE49-F238E27FC236}">
                <a16:creationId xmlns:a16="http://schemas.microsoft.com/office/drawing/2014/main" id="{1F7E858D-0C61-4360-B52B-F7680F26BDC3}"/>
              </a:ext>
            </a:extLst>
          </p:cNvPr>
          <p:cNvSpPr/>
          <p:nvPr/>
        </p:nvSpPr>
        <p:spPr>
          <a:xfrm>
            <a:off x="7180355" y="1784976"/>
            <a:ext cx="1646241" cy="985525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変化</a:t>
            </a:r>
          </a:p>
        </p:txBody>
      </p:sp>
      <p:sp>
        <p:nvSpPr>
          <p:cNvPr id="15" name="爆発: 14 pt 14">
            <a:extLst>
              <a:ext uri="{FF2B5EF4-FFF2-40B4-BE49-F238E27FC236}">
                <a16:creationId xmlns:a16="http://schemas.microsoft.com/office/drawing/2014/main" id="{1FFCC664-E1B7-42A6-A67B-D61AE12FF0F2}"/>
              </a:ext>
            </a:extLst>
          </p:cNvPr>
          <p:cNvSpPr/>
          <p:nvPr/>
        </p:nvSpPr>
        <p:spPr>
          <a:xfrm>
            <a:off x="6873343" y="939475"/>
            <a:ext cx="1646241" cy="985525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変化</a:t>
            </a:r>
          </a:p>
        </p:txBody>
      </p:sp>
    </p:spTree>
    <p:extLst>
      <p:ext uri="{BB962C8B-B14F-4D97-AF65-F5344CB8AC3E}">
        <p14:creationId xmlns:p14="http://schemas.microsoft.com/office/powerpoint/2010/main" val="298921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FA2849-564C-428E-9F60-BB77FCA1C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保証とは・・・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E39A09-07D2-493A-833C-960DEE48B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5376"/>
            <a:ext cx="7886700" cy="26659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/>
              <a:t>データに基づく因果関係のモデルが存在し、観測された事実データから、対象とするモノ、コトの指標を算出し、その実際の値との差を統計的に保証すること。なお、統計的差異は、因果関係のモデルにフィードバックし、常にモデルの修正が（自動で）行われるとともに、観測する事実データの（人が介在して）見直しも行われ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CFBDEC-4F1E-4720-BF9D-173695C5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grpSp>
        <p:nvGrpSpPr>
          <p:cNvPr id="192" name="グループ化 191">
            <a:extLst>
              <a:ext uri="{FF2B5EF4-FFF2-40B4-BE49-F238E27FC236}">
                <a16:creationId xmlns:a16="http://schemas.microsoft.com/office/drawing/2014/main" id="{808E8D87-5CF6-4C50-87AB-DFA66F44C587}"/>
              </a:ext>
            </a:extLst>
          </p:cNvPr>
          <p:cNvGrpSpPr/>
          <p:nvPr/>
        </p:nvGrpSpPr>
        <p:grpSpPr>
          <a:xfrm>
            <a:off x="3202241" y="4172764"/>
            <a:ext cx="2996567" cy="1974287"/>
            <a:chOff x="3202241" y="4172764"/>
            <a:chExt cx="2996567" cy="197428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A629253E-BE5A-4A53-8133-EB1BD094A06F}"/>
                </a:ext>
              </a:extLst>
            </p:cNvPr>
            <p:cNvGrpSpPr/>
            <p:nvPr/>
          </p:nvGrpSpPr>
          <p:grpSpPr>
            <a:xfrm>
              <a:off x="3870174" y="4172764"/>
              <a:ext cx="1611041" cy="1427623"/>
              <a:chOff x="871274" y="3298756"/>
              <a:chExt cx="1611041" cy="1427623"/>
            </a:xfrm>
          </p:grpSpPr>
          <p:sp>
            <p:nvSpPr>
              <p:cNvPr id="9" name="楕円 8">
                <a:extLst>
                  <a:ext uri="{FF2B5EF4-FFF2-40B4-BE49-F238E27FC236}">
                    <a16:creationId xmlns:a16="http://schemas.microsoft.com/office/drawing/2014/main" id="{270B4164-F4AC-4055-BA4C-A47B340C2B32}"/>
                  </a:ext>
                </a:extLst>
              </p:cNvPr>
              <p:cNvSpPr/>
              <p:nvPr/>
            </p:nvSpPr>
            <p:spPr>
              <a:xfrm>
                <a:off x="871274" y="3716682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楕円 9">
                <a:extLst>
                  <a:ext uri="{FF2B5EF4-FFF2-40B4-BE49-F238E27FC236}">
                    <a16:creationId xmlns:a16="http://schemas.microsoft.com/office/drawing/2014/main" id="{AD11C1E4-945D-4E88-A8DD-2A2BC894F885}"/>
                  </a:ext>
                </a:extLst>
              </p:cNvPr>
              <p:cNvSpPr/>
              <p:nvPr/>
            </p:nvSpPr>
            <p:spPr>
              <a:xfrm>
                <a:off x="871274" y="3897363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楕円 10">
                <a:extLst>
                  <a:ext uri="{FF2B5EF4-FFF2-40B4-BE49-F238E27FC236}">
                    <a16:creationId xmlns:a16="http://schemas.microsoft.com/office/drawing/2014/main" id="{F5FF9FC5-F4BD-4D79-AA41-962DC5CEEFEA}"/>
                  </a:ext>
                </a:extLst>
              </p:cNvPr>
              <p:cNvSpPr/>
              <p:nvPr/>
            </p:nvSpPr>
            <p:spPr>
              <a:xfrm>
                <a:off x="871274" y="4078044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楕円 11">
                <a:extLst>
                  <a:ext uri="{FF2B5EF4-FFF2-40B4-BE49-F238E27FC236}">
                    <a16:creationId xmlns:a16="http://schemas.microsoft.com/office/drawing/2014/main" id="{A66635F5-FEF0-4A76-96BE-ED862681FF59}"/>
                  </a:ext>
                </a:extLst>
              </p:cNvPr>
              <p:cNvSpPr/>
              <p:nvPr/>
            </p:nvSpPr>
            <p:spPr>
              <a:xfrm>
                <a:off x="871274" y="4258725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A850DD87-1598-420B-8CC5-36FCDA36DFBA}"/>
                  </a:ext>
                </a:extLst>
              </p:cNvPr>
              <p:cNvSpPr/>
              <p:nvPr/>
            </p:nvSpPr>
            <p:spPr>
              <a:xfrm>
                <a:off x="1155650" y="3699398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楕円 13">
                <a:extLst>
                  <a:ext uri="{FF2B5EF4-FFF2-40B4-BE49-F238E27FC236}">
                    <a16:creationId xmlns:a16="http://schemas.microsoft.com/office/drawing/2014/main" id="{9699401B-CA14-4096-83BD-B032639F17C1}"/>
                  </a:ext>
                </a:extLst>
              </p:cNvPr>
              <p:cNvSpPr/>
              <p:nvPr/>
            </p:nvSpPr>
            <p:spPr>
              <a:xfrm>
                <a:off x="1155650" y="3880079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4E5F398D-BB48-43D3-A6F6-94A8974FE42C}"/>
                  </a:ext>
                </a:extLst>
              </p:cNvPr>
              <p:cNvSpPr/>
              <p:nvPr/>
            </p:nvSpPr>
            <p:spPr>
              <a:xfrm>
                <a:off x="1155650" y="4060760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楕円 15">
                <a:extLst>
                  <a:ext uri="{FF2B5EF4-FFF2-40B4-BE49-F238E27FC236}">
                    <a16:creationId xmlns:a16="http://schemas.microsoft.com/office/drawing/2014/main" id="{BBB3FA46-D6DA-4645-9C30-0DCC63144E6D}"/>
                  </a:ext>
                </a:extLst>
              </p:cNvPr>
              <p:cNvSpPr/>
              <p:nvPr/>
            </p:nvSpPr>
            <p:spPr>
              <a:xfrm>
                <a:off x="1155650" y="4241441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楕円 16">
                <a:extLst>
                  <a:ext uri="{FF2B5EF4-FFF2-40B4-BE49-F238E27FC236}">
                    <a16:creationId xmlns:a16="http://schemas.microsoft.com/office/drawing/2014/main" id="{7E5C420A-9997-40C0-B711-2EF2B72DCEDC}"/>
                  </a:ext>
                </a:extLst>
              </p:cNvPr>
              <p:cNvSpPr/>
              <p:nvPr/>
            </p:nvSpPr>
            <p:spPr>
              <a:xfrm>
                <a:off x="1440026" y="3898931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楕円 17">
                <a:extLst>
                  <a:ext uri="{FF2B5EF4-FFF2-40B4-BE49-F238E27FC236}">
                    <a16:creationId xmlns:a16="http://schemas.microsoft.com/office/drawing/2014/main" id="{F245CBE9-F047-490F-85F4-5C5DA6AD8559}"/>
                  </a:ext>
                </a:extLst>
              </p:cNvPr>
              <p:cNvSpPr/>
              <p:nvPr/>
            </p:nvSpPr>
            <p:spPr>
              <a:xfrm>
                <a:off x="1440026" y="4079612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楕円 18">
                <a:extLst>
                  <a:ext uri="{FF2B5EF4-FFF2-40B4-BE49-F238E27FC236}">
                    <a16:creationId xmlns:a16="http://schemas.microsoft.com/office/drawing/2014/main" id="{9C43AC4B-CD76-48C7-83F8-5B9BF39CC0C3}"/>
                  </a:ext>
                </a:extLst>
              </p:cNvPr>
              <p:cNvSpPr/>
              <p:nvPr/>
            </p:nvSpPr>
            <p:spPr>
              <a:xfrm>
                <a:off x="1440026" y="4260293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D86FA02A-3FEF-4375-A09F-EBA70AEE90E6}"/>
                  </a:ext>
                </a:extLst>
              </p:cNvPr>
              <p:cNvSpPr/>
              <p:nvPr/>
            </p:nvSpPr>
            <p:spPr>
              <a:xfrm>
                <a:off x="1440026" y="4440974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楕円 20">
                <a:extLst>
                  <a:ext uri="{FF2B5EF4-FFF2-40B4-BE49-F238E27FC236}">
                    <a16:creationId xmlns:a16="http://schemas.microsoft.com/office/drawing/2014/main" id="{CE43E536-5ECA-4257-97E5-7B9D6867D36F}"/>
                  </a:ext>
                </a:extLst>
              </p:cNvPr>
              <p:cNvSpPr/>
              <p:nvPr/>
            </p:nvSpPr>
            <p:spPr>
              <a:xfrm>
                <a:off x="1756490" y="4051329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楕円 21">
                <a:extLst>
                  <a:ext uri="{FF2B5EF4-FFF2-40B4-BE49-F238E27FC236}">
                    <a16:creationId xmlns:a16="http://schemas.microsoft.com/office/drawing/2014/main" id="{8A827B9D-2B31-49A4-AC85-7F7E13CA15F3}"/>
                  </a:ext>
                </a:extLst>
              </p:cNvPr>
              <p:cNvSpPr/>
              <p:nvPr/>
            </p:nvSpPr>
            <p:spPr>
              <a:xfrm>
                <a:off x="1756490" y="4232010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楕円 22">
                <a:extLst>
                  <a:ext uri="{FF2B5EF4-FFF2-40B4-BE49-F238E27FC236}">
                    <a16:creationId xmlns:a16="http://schemas.microsoft.com/office/drawing/2014/main" id="{14247CCF-3BFE-49FA-87A7-F0724F68C9AA}"/>
                  </a:ext>
                </a:extLst>
              </p:cNvPr>
              <p:cNvSpPr/>
              <p:nvPr/>
            </p:nvSpPr>
            <p:spPr>
              <a:xfrm>
                <a:off x="1756490" y="4412691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FDC2C4B4-19EE-4C2F-AF6B-37F7AC153897}"/>
                  </a:ext>
                </a:extLst>
              </p:cNvPr>
              <p:cNvSpPr/>
              <p:nvPr/>
            </p:nvSpPr>
            <p:spPr>
              <a:xfrm>
                <a:off x="1756490" y="4593372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楕円 24">
                <a:extLst>
                  <a:ext uri="{FF2B5EF4-FFF2-40B4-BE49-F238E27FC236}">
                    <a16:creationId xmlns:a16="http://schemas.microsoft.com/office/drawing/2014/main" id="{41F94259-839D-4A61-B80C-27A34B78F7D0}"/>
                  </a:ext>
                </a:extLst>
              </p:cNvPr>
              <p:cNvSpPr/>
              <p:nvPr/>
            </p:nvSpPr>
            <p:spPr>
              <a:xfrm>
                <a:off x="2064932" y="3817231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楕円 25">
                <a:extLst>
                  <a:ext uri="{FF2B5EF4-FFF2-40B4-BE49-F238E27FC236}">
                    <a16:creationId xmlns:a16="http://schemas.microsoft.com/office/drawing/2014/main" id="{0AE49C45-7E91-41D5-A31E-3BD0BA8270FC}"/>
                  </a:ext>
                </a:extLst>
              </p:cNvPr>
              <p:cNvSpPr/>
              <p:nvPr/>
            </p:nvSpPr>
            <p:spPr>
              <a:xfrm>
                <a:off x="2064932" y="3997912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6E4C66ED-3346-4CFC-9F5C-6B06CBBB0F16}"/>
                  </a:ext>
                </a:extLst>
              </p:cNvPr>
              <p:cNvSpPr/>
              <p:nvPr/>
            </p:nvSpPr>
            <p:spPr>
              <a:xfrm>
                <a:off x="2064932" y="4178593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6A5ADD45-FA48-4236-9763-0BDC9DCF39CE}"/>
                  </a:ext>
                </a:extLst>
              </p:cNvPr>
              <p:cNvSpPr/>
              <p:nvPr/>
            </p:nvSpPr>
            <p:spPr>
              <a:xfrm>
                <a:off x="2064932" y="4359274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楕円 28">
                <a:extLst>
                  <a:ext uri="{FF2B5EF4-FFF2-40B4-BE49-F238E27FC236}">
                    <a16:creationId xmlns:a16="http://schemas.microsoft.com/office/drawing/2014/main" id="{E889D692-FFBD-42E7-B3EA-298F5935404E}"/>
                  </a:ext>
                </a:extLst>
              </p:cNvPr>
              <p:cNvSpPr/>
              <p:nvPr/>
            </p:nvSpPr>
            <p:spPr>
              <a:xfrm>
                <a:off x="2349308" y="3810948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楕円 29">
                <a:extLst>
                  <a:ext uri="{FF2B5EF4-FFF2-40B4-BE49-F238E27FC236}">
                    <a16:creationId xmlns:a16="http://schemas.microsoft.com/office/drawing/2014/main" id="{F81B725C-ADA2-48E2-89CD-534F79AE3375}"/>
                  </a:ext>
                </a:extLst>
              </p:cNvPr>
              <p:cNvSpPr/>
              <p:nvPr/>
            </p:nvSpPr>
            <p:spPr>
              <a:xfrm>
                <a:off x="2349308" y="4076469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楕円 30">
                <a:extLst>
                  <a:ext uri="{FF2B5EF4-FFF2-40B4-BE49-F238E27FC236}">
                    <a16:creationId xmlns:a16="http://schemas.microsoft.com/office/drawing/2014/main" id="{C26B5CD1-0B31-4A50-8F4C-BC9A3EAF21C3}"/>
                  </a:ext>
                </a:extLst>
              </p:cNvPr>
              <p:cNvSpPr/>
              <p:nvPr/>
            </p:nvSpPr>
            <p:spPr>
              <a:xfrm>
                <a:off x="2349308" y="4257150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18E4858F-BA4C-4059-B912-E3F63CA9FE3E}"/>
                  </a:ext>
                </a:extLst>
              </p:cNvPr>
              <p:cNvSpPr/>
              <p:nvPr/>
            </p:nvSpPr>
            <p:spPr>
              <a:xfrm>
                <a:off x="1767486" y="3298756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8DBA9A3B-3808-48D7-A0BF-B76290EA4938}"/>
                  </a:ext>
                </a:extLst>
              </p:cNvPr>
              <p:cNvSpPr/>
              <p:nvPr/>
            </p:nvSpPr>
            <p:spPr>
              <a:xfrm>
                <a:off x="1767486" y="3479437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楕円 33">
                <a:extLst>
                  <a:ext uri="{FF2B5EF4-FFF2-40B4-BE49-F238E27FC236}">
                    <a16:creationId xmlns:a16="http://schemas.microsoft.com/office/drawing/2014/main" id="{2A71B616-6ED8-4EEC-A382-C4E65D71C418}"/>
                  </a:ext>
                </a:extLst>
              </p:cNvPr>
              <p:cNvSpPr/>
              <p:nvPr/>
            </p:nvSpPr>
            <p:spPr>
              <a:xfrm>
                <a:off x="1767486" y="3660118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D37CC67D-CD44-4730-961E-86435BD66D90}"/>
                  </a:ext>
                </a:extLst>
              </p:cNvPr>
              <p:cNvSpPr/>
              <p:nvPr/>
            </p:nvSpPr>
            <p:spPr>
              <a:xfrm>
                <a:off x="1767486" y="3840799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523F9879-7D1F-41E1-BE92-2507B205AFE8}"/>
                  </a:ext>
                </a:extLst>
              </p:cNvPr>
              <p:cNvSpPr/>
              <p:nvPr/>
            </p:nvSpPr>
            <p:spPr>
              <a:xfrm>
                <a:off x="1440026" y="3523429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楕円 36">
                <a:extLst>
                  <a:ext uri="{FF2B5EF4-FFF2-40B4-BE49-F238E27FC236}">
                    <a16:creationId xmlns:a16="http://schemas.microsoft.com/office/drawing/2014/main" id="{83FE75BB-11B9-40AF-9727-D77D7FEFE65A}"/>
                  </a:ext>
                </a:extLst>
              </p:cNvPr>
              <p:cNvSpPr/>
              <p:nvPr/>
            </p:nvSpPr>
            <p:spPr>
              <a:xfrm>
                <a:off x="1440026" y="3704110"/>
                <a:ext cx="133007" cy="13300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46E75A15-9172-46B8-AF2F-FCE6D716EDB0}"/>
                  </a:ext>
                </a:extLst>
              </p:cNvPr>
              <p:cNvSpPr/>
              <p:nvPr/>
            </p:nvSpPr>
            <p:spPr>
              <a:xfrm>
                <a:off x="2064931" y="3459010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楕円 38">
                <a:extLst>
                  <a:ext uri="{FF2B5EF4-FFF2-40B4-BE49-F238E27FC236}">
                    <a16:creationId xmlns:a16="http://schemas.microsoft.com/office/drawing/2014/main" id="{67F25E7B-ADBB-4292-84CD-7E22BB904CB1}"/>
                  </a:ext>
                </a:extLst>
              </p:cNvPr>
              <p:cNvSpPr/>
              <p:nvPr/>
            </p:nvSpPr>
            <p:spPr>
              <a:xfrm>
                <a:off x="2064931" y="3639691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楕円 39">
                <a:extLst>
                  <a:ext uri="{FF2B5EF4-FFF2-40B4-BE49-F238E27FC236}">
                    <a16:creationId xmlns:a16="http://schemas.microsoft.com/office/drawing/2014/main" id="{B5386B8C-1440-4623-9F2E-410C92A2F88C}"/>
                  </a:ext>
                </a:extLst>
              </p:cNvPr>
              <p:cNvSpPr/>
              <p:nvPr/>
            </p:nvSpPr>
            <p:spPr>
              <a:xfrm>
                <a:off x="1155650" y="4422122"/>
                <a:ext cx="133007" cy="13300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C4955EDB-4E03-484A-A888-C1D5366F3A87}"/>
                  </a:ext>
                </a:extLst>
              </p:cNvPr>
              <p:cNvCxnSpPr>
                <a:stCxn id="9" idx="6"/>
                <a:endCxn id="13" idx="2"/>
              </p:cNvCxnSpPr>
              <p:nvPr/>
            </p:nvCxnSpPr>
            <p:spPr>
              <a:xfrm flipV="1">
                <a:off x="1004281" y="3765902"/>
                <a:ext cx="151369" cy="1728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線コネクタ 41">
                <a:extLst>
                  <a:ext uri="{FF2B5EF4-FFF2-40B4-BE49-F238E27FC236}">
                    <a16:creationId xmlns:a16="http://schemas.microsoft.com/office/drawing/2014/main" id="{66B85B3E-C570-437A-9B27-E8B466EE6E15}"/>
                  </a:ext>
                </a:extLst>
              </p:cNvPr>
              <p:cNvCxnSpPr>
                <a:cxnSpLocks/>
                <a:stCxn id="9" idx="6"/>
                <a:endCxn id="14" idx="2"/>
              </p:cNvCxnSpPr>
              <p:nvPr/>
            </p:nvCxnSpPr>
            <p:spPr>
              <a:xfrm>
                <a:off x="1004281" y="3783186"/>
                <a:ext cx="151369" cy="16339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>
                <a:extLst>
                  <a:ext uri="{FF2B5EF4-FFF2-40B4-BE49-F238E27FC236}">
                    <a16:creationId xmlns:a16="http://schemas.microsoft.com/office/drawing/2014/main" id="{82AB86BA-3890-4963-A2E9-A9D7A9F5FF44}"/>
                  </a:ext>
                </a:extLst>
              </p:cNvPr>
              <p:cNvCxnSpPr>
                <a:cxnSpLocks/>
                <a:stCxn id="9" idx="6"/>
                <a:endCxn id="15" idx="2"/>
              </p:cNvCxnSpPr>
              <p:nvPr/>
            </p:nvCxnSpPr>
            <p:spPr>
              <a:xfrm>
                <a:off x="1004281" y="3783186"/>
                <a:ext cx="151369" cy="34407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>
                <a:extLst>
                  <a:ext uri="{FF2B5EF4-FFF2-40B4-BE49-F238E27FC236}">
                    <a16:creationId xmlns:a16="http://schemas.microsoft.com/office/drawing/2014/main" id="{3DEA3AA3-91AC-4CEE-B52D-893BC93006C5}"/>
                  </a:ext>
                </a:extLst>
              </p:cNvPr>
              <p:cNvCxnSpPr>
                <a:cxnSpLocks/>
                <a:endCxn id="16" idx="2"/>
              </p:cNvCxnSpPr>
              <p:nvPr/>
            </p:nvCxnSpPr>
            <p:spPr>
              <a:xfrm>
                <a:off x="1004281" y="3783186"/>
                <a:ext cx="151369" cy="52475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5BAEC016-8D7C-4125-86D6-13C5F49142BA}"/>
                  </a:ext>
                </a:extLst>
              </p:cNvPr>
              <p:cNvCxnSpPr>
                <a:cxnSpLocks/>
                <a:stCxn id="9" idx="6"/>
                <a:endCxn id="40" idx="2"/>
              </p:cNvCxnSpPr>
              <p:nvPr/>
            </p:nvCxnSpPr>
            <p:spPr>
              <a:xfrm>
                <a:off x="1004281" y="3783186"/>
                <a:ext cx="151369" cy="70544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67CBC7EF-65D0-439F-9CD0-1A69F434D8D1}"/>
                  </a:ext>
                </a:extLst>
              </p:cNvPr>
              <p:cNvCxnSpPr>
                <a:cxnSpLocks/>
                <a:stCxn id="12" idx="6"/>
              </p:cNvCxnSpPr>
              <p:nvPr/>
            </p:nvCxnSpPr>
            <p:spPr>
              <a:xfrm>
                <a:off x="1004281" y="4325229"/>
                <a:ext cx="151369" cy="16339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6ECBC4BB-B528-45F6-A2C1-F5CAFE7090F5}"/>
                  </a:ext>
                </a:extLst>
              </p:cNvPr>
              <p:cNvCxnSpPr>
                <a:cxnSpLocks/>
                <a:endCxn id="16" idx="2"/>
              </p:cNvCxnSpPr>
              <p:nvPr/>
            </p:nvCxnSpPr>
            <p:spPr>
              <a:xfrm flipV="1">
                <a:off x="1015584" y="4307945"/>
                <a:ext cx="140066" cy="2592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4BF55D4C-29F6-4A91-85AF-1C394D06774A}"/>
                  </a:ext>
                </a:extLst>
              </p:cNvPr>
              <p:cNvCxnSpPr>
                <a:cxnSpLocks/>
                <a:stCxn id="12" idx="6"/>
                <a:endCxn id="15" idx="2"/>
              </p:cNvCxnSpPr>
              <p:nvPr/>
            </p:nvCxnSpPr>
            <p:spPr>
              <a:xfrm flipV="1">
                <a:off x="1004281" y="4127264"/>
                <a:ext cx="151369" cy="19796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コネクタ 48">
                <a:extLst>
                  <a:ext uri="{FF2B5EF4-FFF2-40B4-BE49-F238E27FC236}">
                    <a16:creationId xmlns:a16="http://schemas.microsoft.com/office/drawing/2014/main" id="{91051B04-AC91-4FB6-BC22-4FC98ACF2ACE}"/>
                  </a:ext>
                </a:extLst>
              </p:cNvPr>
              <p:cNvCxnSpPr>
                <a:cxnSpLocks/>
                <a:stCxn id="12" idx="6"/>
              </p:cNvCxnSpPr>
              <p:nvPr/>
            </p:nvCxnSpPr>
            <p:spPr>
              <a:xfrm flipV="1">
                <a:off x="1004281" y="3946585"/>
                <a:ext cx="140066" cy="37864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35C380C6-05E6-4C45-8802-ABD807592915}"/>
                  </a:ext>
                </a:extLst>
              </p:cNvPr>
              <p:cNvCxnSpPr>
                <a:cxnSpLocks/>
                <a:stCxn id="12" idx="6"/>
              </p:cNvCxnSpPr>
              <p:nvPr/>
            </p:nvCxnSpPr>
            <p:spPr>
              <a:xfrm flipV="1">
                <a:off x="1004281" y="3765907"/>
                <a:ext cx="140066" cy="55932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9FE9FFB6-8B71-4FC9-B0C1-4FE1B56F0858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 flipV="1">
                <a:off x="1004281" y="3765902"/>
                <a:ext cx="151369" cy="3786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C2986DEB-3D92-43AA-A3BB-1C151D6CD7B0}"/>
                  </a:ext>
                </a:extLst>
              </p:cNvPr>
              <p:cNvCxnSpPr>
                <a:cxnSpLocks/>
                <a:endCxn id="14" idx="1"/>
              </p:cNvCxnSpPr>
              <p:nvPr/>
            </p:nvCxnSpPr>
            <p:spPr>
              <a:xfrm flipV="1">
                <a:off x="1004281" y="3899557"/>
                <a:ext cx="170847" cy="24499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F92D3C35-24F1-4435-8332-52CDE02CE875}"/>
                  </a:ext>
                </a:extLst>
              </p:cNvPr>
              <p:cNvCxnSpPr>
                <a:cxnSpLocks/>
                <a:stCxn id="11" idx="6"/>
                <a:endCxn id="15" idx="2"/>
              </p:cNvCxnSpPr>
              <p:nvPr/>
            </p:nvCxnSpPr>
            <p:spPr>
              <a:xfrm flipV="1">
                <a:off x="1004281" y="4127264"/>
                <a:ext cx="151369" cy="1728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7764821E-D37B-476F-A6B7-10AAE7455B76}"/>
                  </a:ext>
                </a:extLst>
              </p:cNvPr>
              <p:cNvCxnSpPr>
                <a:cxnSpLocks/>
                <a:stCxn id="11" idx="6"/>
                <a:endCxn id="16" idx="2"/>
              </p:cNvCxnSpPr>
              <p:nvPr/>
            </p:nvCxnSpPr>
            <p:spPr>
              <a:xfrm>
                <a:off x="1004281" y="4144548"/>
                <a:ext cx="151369" cy="16339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B82E0347-E5D5-4C52-BB52-D548BEFD63BB}"/>
                  </a:ext>
                </a:extLst>
              </p:cNvPr>
              <p:cNvCxnSpPr>
                <a:cxnSpLocks/>
                <a:stCxn id="10" idx="6"/>
              </p:cNvCxnSpPr>
              <p:nvPr/>
            </p:nvCxnSpPr>
            <p:spPr>
              <a:xfrm>
                <a:off x="1004281" y="3963867"/>
                <a:ext cx="151369" cy="36136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230132DA-1D2C-4865-B8E8-129063517194}"/>
                  </a:ext>
                </a:extLst>
              </p:cNvPr>
              <p:cNvCxnSpPr>
                <a:cxnSpLocks/>
                <a:stCxn id="10" idx="6"/>
                <a:endCxn id="14" idx="2"/>
              </p:cNvCxnSpPr>
              <p:nvPr/>
            </p:nvCxnSpPr>
            <p:spPr>
              <a:xfrm flipV="1">
                <a:off x="1004281" y="3946583"/>
                <a:ext cx="151369" cy="1728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0B2C6702-EF13-4312-9A2E-04CD95BA9D6E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 flipV="1">
                <a:off x="1004281" y="3765902"/>
                <a:ext cx="151369" cy="18068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>
                <a:extLst>
                  <a:ext uri="{FF2B5EF4-FFF2-40B4-BE49-F238E27FC236}">
                    <a16:creationId xmlns:a16="http://schemas.microsoft.com/office/drawing/2014/main" id="{9A1E3737-98FC-4529-BD73-0B2ABE0C7748}"/>
                  </a:ext>
                </a:extLst>
              </p:cNvPr>
              <p:cNvCxnSpPr>
                <a:cxnSpLocks/>
                <a:stCxn id="10" idx="6"/>
                <a:endCxn id="40" idx="2"/>
              </p:cNvCxnSpPr>
              <p:nvPr/>
            </p:nvCxnSpPr>
            <p:spPr>
              <a:xfrm>
                <a:off x="1004281" y="3963867"/>
                <a:ext cx="151369" cy="52475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id="{74E8FD7F-76F6-429E-A8B6-2B975C88A1A1}"/>
                  </a:ext>
                </a:extLst>
              </p:cNvPr>
              <p:cNvCxnSpPr>
                <a:cxnSpLocks/>
                <a:endCxn id="40" idx="2"/>
              </p:cNvCxnSpPr>
              <p:nvPr/>
            </p:nvCxnSpPr>
            <p:spPr>
              <a:xfrm>
                <a:off x="1004281" y="4161832"/>
                <a:ext cx="151369" cy="32679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47863D04-58F6-4DE9-8841-8A4785EDCCD8}"/>
                  </a:ext>
                </a:extLst>
              </p:cNvPr>
              <p:cNvCxnSpPr>
                <a:stCxn id="38" idx="6"/>
                <a:endCxn id="29" idx="2"/>
              </p:cNvCxnSpPr>
              <p:nvPr/>
            </p:nvCxnSpPr>
            <p:spPr>
              <a:xfrm>
                <a:off x="2197938" y="3525514"/>
                <a:ext cx="151370" cy="35193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B82F6B28-CAC5-45AF-A81D-10856728AB02}"/>
                  </a:ext>
                </a:extLst>
              </p:cNvPr>
              <p:cNvCxnSpPr>
                <a:cxnSpLocks/>
                <a:stCxn id="38" idx="6"/>
                <a:endCxn id="30" idx="3"/>
              </p:cNvCxnSpPr>
              <p:nvPr/>
            </p:nvCxnSpPr>
            <p:spPr>
              <a:xfrm>
                <a:off x="2197938" y="3525514"/>
                <a:ext cx="170848" cy="66448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624B1BF9-FB68-4683-8BEF-F130B343F551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2197938" y="3525514"/>
                <a:ext cx="151370" cy="79814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6F758E2D-1385-4C29-B171-96DD9426FCD3}"/>
                  </a:ext>
                </a:extLst>
              </p:cNvPr>
              <p:cNvCxnSpPr>
                <a:cxnSpLocks/>
                <a:stCxn id="39" idx="6"/>
              </p:cNvCxnSpPr>
              <p:nvPr/>
            </p:nvCxnSpPr>
            <p:spPr>
              <a:xfrm>
                <a:off x="2197938" y="3706195"/>
                <a:ext cx="151370" cy="61745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>
                <a:extLst>
                  <a:ext uri="{FF2B5EF4-FFF2-40B4-BE49-F238E27FC236}">
                    <a16:creationId xmlns:a16="http://schemas.microsoft.com/office/drawing/2014/main" id="{B4D42DDA-5498-4CA9-A04B-F076888E9C7E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2197938" y="3886876"/>
                <a:ext cx="151370" cy="43677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>
                <a:extLst>
                  <a:ext uri="{FF2B5EF4-FFF2-40B4-BE49-F238E27FC236}">
                    <a16:creationId xmlns:a16="http://schemas.microsoft.com/office/drawing/2014/main" id="{839868AE-AEA4-414F-934D-B345BADE75E6}"/>
                  </a:ext>
                </a:extLst>
              </p:cNvPr>
              <p:cNvCxnSpPr>
                <a:cxnSpLocks/>
                <a:endCxn id="31" idx="3"/>
              </p:cNvCxnSpPr>
              <p:nvPr/>
            </p:nvCxnSpPr>
            <p:spPr>
              <a:xfrm>
                <a:off x="2197938" y="4067557"/>
                <a:ext cx="170848" cy="30312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>
                <a:extLst>
                  <a:ext uri="{FF2B5EF4-FFF2-40B4-BE49-F238E27FC236}">
                    <a16:creationId xmlns:a16="http://schemas.microsoft.com/office/drawing/2014/main" id="{198CE9BB-1728-4D2D-8826-E40A6990D564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2197938" y="4248238"/>
                <a:ext cx="151370" cy="7541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>
                <a:extLst>
                  <a:ext uri="{FF2B5EF4-FFF2-40B4-BE49-F238E27FC236}">
                    <a16:creationId xmlns:a16="http://schemas.microsoft.com/office/drawing/2014/main" id="{A3D917C3-ADCE-49A0-ADFC-47885BE7412F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 flipV="1">
                <a:off x="2197938" y="4323654"/>
                <a:ext cx="151370" cy="10526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92810671-D1D0-4D61-9539-599B1D498AD7}"/>
                  </a:ext>
                </a:extLst>
              </p:cNvPr>
              <p:cNvCxnSpPr>
                <a:cxnSpLocks/>
                <a:stCxn id="28" idx="6"/>
                <a:endCxn id="30" idx="2"/>
              </p:cNvCxnSpPr>
              <p:nvPr/>
            </p:nvCxnSpPr>
            <p:spPr>
              <a:xfrm flipV="1">
                <a:off x="2197939" y="4142973"/>
                <a:ext cx="151369" cy="28280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7DA9A30D-363F-4B88-BD54-A1641AFC2744}"/>
                  </a:ext>
                </a:extLst>
              </p:cNvPr>
              <p:cNvCxnSpPr>
                <a:cxnSpLocks/>
                <a:stCxn id="28" idx="6"/>
                <a:endCxn id="29" idx="2"/>
              </p:cNvCxnSpPr>
              <p:nvPr/>
            </p:nvCxnSpPr>
            <p:spPr>
              <a:xfrm flipV="1">
                <a:off x="2197939" y="3877452"/>
                <a:ext cx="151369" cy="54832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コネクタ 69">
                <a:extLst>
                  <a:ext uri="{FF2B5EF4-FFF2-40B4-BE49-F238E27FC236}">
                    <a16:creationId xmlns:a16="http://schemas.microsoft.com/office/drawing/2014/main" id="{874770CA-BC03-4C88-9D04-2DF73E9C2281}"/>
                  </a:ext>
                </a:extLst>
              </p:cNvPr>
              <p:cNvCxnSpPr>
                <a:cxnSpLocks/>
                <a:stCxn id="27" idx="6"/>
                <a:endCxn id="29" idx="1"/>
              </p:cNvCxnSpPr>
              <p:nvPr/>
            </p:nvCxnSpPr>
            <p:spPr>
              <a:xfrm flipV="1">
                <a:off x="2197939" y="3830426"/>
                <a:ext cx="170847" cy="41467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9832496B-4952-46A2-B03C-2C94185E575B}"/>
                  </a:ext>
                </a:extLst>
              </p:cNvPr>
              <p:cNvCxnSpPr>
                <a:cxnSpLocks/>
                <a:stCxn id="27" idx="6"/>
                <a:endCxn id="30" idx="2"/>
              </p:cNvCxnSpPr>
              <p:nvPr/>
            </p:nvCxnSpPr>
            <p:spPr>
              <a:xfrm flipV="1">
                <a:off x="2197939" y="4142973"/>
                <a:ext cx="151369" cy="10212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33884B68-634C-4FCC-A364-9FB6654367AD}"/>
                  </a:ext>
                </a:extLst>
              </p:cNvPr>
              <p:cNvCxnSpPr>
                <a:cxnSpLocks/>
                <a:stCxn id="26" idx="6"/>
              </p:cNvCxnSpPr>
              <p:nvPr/>
            </p:nvCxnSpPr>
            <p:spPr>
              <a:xfrm>
                <a:off x="2197939" y="4064416"/>
                <a:ext cx="154220" cy="8719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11ED776E-2A7E-47FA-89BE-AA8142412D33}"/>
                  </a:ext>
                </a:extLst>
              </p:cNvPr>
              <p:cNvCxnSpPr>
                <a:cxnSpLocks/>
                <a:stCxn id="25" idx="6"/>
                <a:endCxn id="30" idx="2"/>
              </p:cNvCxnSpPr>
              <p:nvPr/>
            </p:nvCxnSpPr>
            <p:spPr>
              <a:xfrm>
                <a:off x="2197939" y="3883735"/>
                <a:ext cx="151369" cy="25923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1CC67EE3-A398-46F1-BCC8-A1B9B88A0E20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2197939" y="3703054"/>
                <a:ext cx="151369" cy="43991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6D220C72-7FA4-43B9-8682-AFDBA770B315}"/>
                  </a:ext>
                </a:extLst>
              </p:cNvPr>
              <p:cNvCxnSpPr>
                <a:cxnSpLocks/>
                <a:stCxn id="39" idx="6"/>
                <a:endCxn id="29" idx="2"/>
              </p:cNvCxnSpPr>
              <p:nvPr/>
            </p:nvCxnSpPr>
            <p:spPr>
              <a:xfrm>
                <a:off x="2197938" y="3706195"/>
                <a:ext cx="151370" cy="17125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2ED67DA7-F7D1-4932-A28F-450C4D343232}"/>
                  </a:ext>
                </a:extLst>
              </p:cNvPr>
              <p:cNvCxnSpPr>
                <a:cxnSpLocks/>
                <a:stCxn id="25" idx="6"/>
              </p:cNvCxnSpPr>
              <p:nvPr/>
            </p:nvCxnSpPr>
            <p:spPr>
              <a:xfrm flipV="1">
                <a:off x="2197939" y="3880593"/>
                <a:ext cx="151368" cy="314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BD784C4C-80B8-471B-B0E9-4A65A64A0FE6}"/>
                  </a:ext>
                </a:extLst>
              </p:cNvPr>
              <p:cNvCxnSpPr>
                <a:cxnSpLocks/>
                <a:endCxn id="29" idx="2"/>
              </p:cNvCxnSpPr>
              <p:nvPr/>
            </p:nvCxnSpPr>
            <p:spPr>
              <a:xfrm flipV="1">
                <a:off x="2197940" y="3877452"/>
                <a:ext cx="151368" cy="18068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2E794A72-5E09-4580-976D-9ADD4EAB35CB}"/>
                  </a:ext>
                </a:extLst>
              </p:cNvPr>
              <p:cNvCxnSpPr>
                <a:cxnSpLocks/>
                <a:stCxn id="13" idx="6"/>
                <a:endCxn id="36" idx="2"/>
              </p:cNvCxnSpPr>
              <p:nvPr/>
            </p:nvCxnSpPr>
            <p:spPr>
              <a:xfrm flipV="1">
                <a:off x="1288657" y="3589933"/>
                <a:ext cx="151369" cy="17596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3B09B798-F418-4878-956D-6D6C292DFEA9}"/>
                  </a:ext>
                </a:extLst>
              </p:cNvPr>
              <p:cNvCxnSpPr>
                <a:cxnSpLocks/>
                <a:stCxn id="13" idx="6"/>
                <a:endCxn id="37" idx="2"/>
              </p:cNvCxnSpPr>
              <p:nvPr/>
            </p:nvCxnSpPr>
            <p:spPr>
              <a:xfrm>
                <a:off x="1288657" y="3765902"/>
                <a:ext cx="151369" cy="471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B1459D64-3C56-40E9-B8AB-4A62C5CD5F05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 flipV="1">
                <a:off x="1288657" y="3589933"/>
                <a:ext cx="151369" cy="35193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AB123EBA-5351-48C5-8561-1CD57C3EE28D}"/>
                  </a:ext>
                </a:extLst>
              </p:cNvPr>
              <p:cNvCxnSpPr>
                <a:cxnSpLocks/>
                <a:endCxn id="17" idx="2"/>
              </p:cNvCxnSpPr>
              <p:nvPr/>
            </p:nvCxnSpPr>
            <p:spPr>
              <a:xfrm>
                <a:off x="1288657" y="3765902"/>
                <a:ext cx="151369" cy="19953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531C2273-0CF0-43E4-8541-E7BE1B02D30C}"/>
                  </a:ext>
                </a:extLst>
              </p:cNvPr>
              <p:cNvCxnSpPr>
                <a:cxnSpLocks/>
                <a:endCxn id="17" idx="2"/>
              </p:cNvCxnSpPr>
              <p:nvPr/>
            </p:nvCxnSpPr>
            <p:spPr>
              <a:xfrm>
                <a:off x="1288657" y="3941871"/>
                <a:ext cx="151369" cy="235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895BFCDD-FC25-4E2D-AB61-8A30D7F25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8657" y="4117840"/>
                <a:ext cx="151369" cy="235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AF169DF7-661C-47ED-AA27-9D2644A1EC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8657" y="4293809"/>
                <a:ext cx="151369" cy="235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>
                <a:extLst>
                  <a:ext uri="{FF2B5EF4-FFF2-40B4-BE49-F238E27FC236}">
                    <a16:creationId xmlns:a16="http://schemas.microsoft.com/office/drawing/2014/main" id="{3863B2D4-4781-4CF8-9FDF-D0B4BFEAA6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8657" y="4469778"/>
                <a:ext cx="151369" cy="235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線コネクタ 85">
                <a:extLst>
                  <a:ext uri="{FF2B5EF4-FFF2-40B4-BE49-F238E27FC236}">
                    <a16:creationId xmlns:a16="http://schemas.microsoft.com/office/drawing/2014/main" id="{69EDBCD5-B476-441D-8C64-4699271EA349}"/>
                  </a:ext>
                </a:extLst>
              </p:cNvPr>
              <p:cNvCxnSpPr>
                <a:cxnSpLocks/>
                <a:stCxn id="16" idx="6"/>
                <a:endCxn id="20" idx="2"/>
              </p:cNvCxnSpPr>
              <p:nvPr/>
            </p:nvCxnSpPr>
            <p:spPr>
              <a:xfrm>
                <a:off x="1288657" y="4307945"/>
                <a:ext cx="151369" cy="19953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コネクタ 86">
                <a:extLst>
                  <a:ext uri="{FF2B5EF4-FFF2-40B4-BE49-F238E27FC236}">
                    <a16:creationId xmlns:a16="http://schemas.microsoft.com/office/drawing/2014/main" id="{30B084D1-2320-4B31-8CF4-19D60957BABC}"/>
                  </a:ext>
                </a:extLst>
              </p:cNvPr>
              <p:cNvCxnSpPr>
                <a:cxnSpLocks/>
                <a:endCxn id="20" idx="2"/>
              </p:cNvCxnSpPr>
              <p:nvPr/>
            </p:nvCxnSpPr>
            <p:spPr>
              <a:xfrm>
                <a:off x="1288657" y="4146112"/>
                <a:ext cx="151369" cy="36136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>
                <a:extLst>
                  <a:ext uri="{FF2B5EF4-FFF2-40B4-BE49-F238E27FC236}">
                    <a16:creationId xmlns:a16="http://schemas.microsoft.com/office/drawing/2014/main" id="{02F9A455-AD10-4522-A7D4-23445DA75C44}"/>
                  </a:ext>
                </a:extLst>
              </p:cNvPr>
              <p:cNvCxnSpPr>
                <a:cxnSpLocks/>
                <a:stCxn id="15" idx="6"/>
                <a:endCxn id="19" idx="2"/>
              </p:cNvCxnSpPr>
              <p:nvPr/>
            </p:nvCxnSpPr>
            <p:spPr>
              <a:xfrm>
                <a:off x="1288657" y="4127264"/>
                <a:ext cx="151369" cy="19953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6274A98F-4BFE-4178-8582-2FEA4DE384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8657" y="3946583"/>
                <a:ext cx="151369" cy="19953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線コネクタ 89">
                <a:extLst>
                  <a:ext uri="{FF2B5EF4-FFF2-40B4-BE49-F238E27FC236}">
                    <a16:creationId xmlns:a16="http://schemas.microsoft.com/office/drawing/2014/main" id="{A9CB4940-18A9-4133-9347-D1AF735AE305}"/>
                  </a:ext>
                </a:extLst>
              </p:cNvPr>
              <p:cNvCxnSpPr>
                <a:cxnSpLocks/>
                <a:endCxn id="18" idx="3"/>
              </p:cNvCxnSpPr>
              <p:nvPr/>
            </p:nvCxnSpPr>
            <p:spPr>
              <a:xfrm>
                <a:off x="1288657" y="3765902"/>
                <a:ext cx="170847" cy="42723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A0A521AB-EFD5-4315-AA59-2E3EAEF658ED}"/>
                  </a:ext>
                </a:extLst>
              </p:cNvPr>
              <p:cNvCxnSpPr>
                <a:cxnSpLocks/>
                <a:stCxn id="15" idx="6"/>
                <a:endCxn id="17" idx="2"/>
              </p:cNvCxnSpPr>
              <p:nvPr/>
            </p:nvCxnSpPr>
            <p:spPr>
              <a:xfrm flipV="1">
                <a:off x="1288657" y="3965435"/>
                <a:ext cx="151369" cy="16182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線コネクタ 91">
                <a:extLst>
                  <a:ext uri="{FF2B5EF4-FFF2-40B4-BE49-F238E27FC236}">
                    <a16:creationId xmlns:a16="http://schemas.microsoft.com/office/drawing/2014/main" id="{98893C04-166B-4C92-BA2B-DD0A1B56FD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8657" y="4143762"/>
                <a:ext cx="151369" cy="16182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コネクタ 92">
                <a:extLst>
                  <a:ext uri="{FF2B5EF4-FFF2-40B4-BE49-F238E27FC236}">
                    <a16:creationId xmlns:a16="http://schemas.microsoft.com/office/drawing/2014/main" id="{6385DA54-FA3C-4EBE-AF21-9BA667BF10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8657" y="4322089"/>
                <a:ext cx="151369" cy="16182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3">
                <a:extLst>
                  <a:ext uri="{FF2B5EF4-FFF2-40B4-BE49-F238E27FC236}">
                    <a16:creationId xmlns:a16="http://schemas.microsoft.com/office/drawing/2014/main" id="{993F72EF-D055-4B81-AB4A-1E99165F3074}"/>
                  </a:ext>
                </a:extLst>
              </p:cNvPr>
              <p:cNvCxnSpPr>
                <a:cxnSpLocks/>
                <a:endCxn id="18" idx="2"/>
              </p:cNvCxnSpPr>
              <p:nvPr/>
            </p:nvCxnSpPr>
            <p:spPr>
              <a:xfrm flipV="1">
                <a:off x="1296680" y="4146116"/>
                <a:ext cx="143346" cy="3236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線コネクタ 94">
                <a:extLst>
                  <a:ext uri="{FF2B5EF4-FFF2-40B4-BE49-F238E27FC236}">
                    <a16:creationId xmlns:a16="http://schemas.microsoft.com/office/drawing/2014/main" id="{2925AFBD-A015-449B-83D9-9D4901E86370}"/>
                  </a:ext>
                </a:extLst>
              </p:cNvPr>
              <p:cNvCxnSpPr>
                <a:cxnSpLocks/>
                <a:stCxn id="40" idx="6"/>
              </p:cNvCxnSpPr>
              <p:nvPr/>
            </p:nvCxnSpPr>
            <p:spPr>
              <a:xfrm flipV="1">
                <a:off x="1288657" y="3970144"/>
                <a:ext cx="159392" cy="51848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線コネクタ 95">
                <a:extLst>
                  <a:ext uri="{FF2B5EF4-FFF2-40B4-BE49-F238E27FC236}">
                    <a16:creationId xmlns:a16="http://schemas.microsoft.com/office/drawing/2014/main" id="{A049E5B6-054D-4034-BCAB-F8B44EAEC6F7}"/>
                  </a:ext>
                </a:extLst>
              </p:cNvPr>
              <p:cNvCxnSpPr>
                <a:cxnSpLocks/>
                <a:stCxn id="40" idx="6"/>
              </p:cNvCxnSpPr>
              <p:nvPr/>
            </p:nvCxnSpPr>
            <p:spPr>
              <a:xfrm flipV="1">
                <a:off x="1288657" y="3794172"/>
                <a:ext cx="151369" cy="69445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6D2AF42B-EA42-4559-993E-7DB3E5C67D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8657" y="3618200"/>
                <a:ext cx="151369" cy="69445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29A478EB-EC05-4B07-9121-5714A34AFBEE}"/>
                  </a:ext>
                </a:extLst>
              </p:cNvPr>
              <p:cNvCxnSpPr>
                <a:cxnSpLocks/>
                <a:endCxn id="37" idx="2"/>
              </p:cNvCxnSpPr>
              <p:nvPr/>
            </p:nvCxnSpPr>
            <p:spPr>
              <a:xfrm flipV="1">
                <a:off x="1288657" y="3770614"/>
                <a:ext cx="151369" cy="36606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線コネクタ 98">
                <a:extLst>
                  <a:ext uri="{FF2B5EF4-FFF2-40B4-BE49-F238E27FC236}">
                    <a16:creationId xmlns:a16="http://schemas.microsoft.com/office/drawing/2014/main" id="{2C775195-AD56-4A14-B2D8-6C2B4F0594AA}"/>
                  </a:ext>
                </a:extLst>
              </p:cNvPr>
              <p:cNvCxnSpPr>
                <a:stCxn id="36" idx="6"/>
                <a:endCxn id="32" idx="2"/>
              </p:cNvCxnSpPr>
              <p:nvPr/>
            </p:nvCxnSpPr>
            <p:spPr>
              <a:xfrm flipV="1">
                <a:off x="1573033" y="3365260"/>
                <a:ext cx="194453" cy="22467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線コネクタ 99">
                <a:extLst>
                  <a:ext uri="{FF2B5EF4-FFF2-40B4-BE49-F238E27FC236}">
                    <a16:creationId xmlns:a16="http://schemas.microsoft.com/office/drawing/2014/main" id="{5E46F7A1-CE76-4499-8F8A-1B8E96B4AD56}"/>
                  </a:ext>
                </a:extLst>
              </p:cNvPr>
              <p:cNvCxnSpPr>
                <a:cxnSpLocks/>
                <a:stCxn id="36" idx="6"/>
                <a:endCxn id="33" idx="2"/>
              </p:cNvCxnSpPr>
              <p:nvPr/>
            </p:nvCxnSpPr>
            <p:spPr>
              <a:xfrm flipV="1">
                <a:off x="1573033" y="3545941"/>
                <a:ext cx="194453" cy="4399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線コネクタ 100">
                <a:extLst>
                  <a:ext uri="{FF2B5EF4-FFF2-40B4-BE49-F238E27FC236}">
                    <a16:creationId xmlns:a16="http://schemas.microsoft.com/office/drawing/2014/main" id="{33E6AB9A-72A1-4FB7-B87D-B159893358C4}"/>
                  </a:ext>
                </a:extLst>
              </p:cNvPr>
              <p:cNvCxnSpPr>
                <a:cxnSpLocks/>
                <a:stCxn id="36" idx="6"/>
              </p:cNvCxnSpPr>
              <p:nvPr/>
            </p:nvCxnSpPr>
            <p:spPr>
              <a:xfrm>
                <a:off x="1573033" y="3589933"/>
                <a:ext cx="194453" cy="13668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>
                <a:extLst>
                  <a:ext uri="{FF2B5EF4-FFF2-40B4-BE49-F238E27FC236}">
                    <a16:creationId xmlns:a16="http://schemas.microsoft.com/office/drawing/2014/main" id="{78198430-AA83-4050-87FF-57FC3CB453D5}"/>
                  </a:ext>
                </a:extLst>
              </p:cNvPr>
              <p:cNvCxnSpPr>
                <a:cxnSpLocks/>
                <a:stCxn id="36" idx="6"/>
                <a:endCxn id="35" idx="2"/>
              </p:cNvCxnSpPr>
              <p:nvPr/>
            </p:nvCxnSpPr>
            <p:spPr>
              <a:xfrm>
                <a:off x="1573033" y="3589933"/>
                <a:ext cx="194453" cy="31737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>
                <a:extLst>
                  <a:ext uri="{FF2B5EF4-FFF2-40B4-BE49-F238E27FC236}">
                    <a16:creationId xmlns:a16="http://schemas.microsoft.com/office/drawing/2014/main" id="{D35D84F2-D64F-462C-A52F-03623C8703E7}"/>
                  </a:ext>
                </a:extLst>
              </p:cNvPr>
              <p:cNvCxnSpPr>
                <a:cxnSpLocks/>
                <a:endCxn id="21" idx="3"/>
              </p:cNvCxnSpPr>
              <p:nvPr/>
            </p:nvCxnSpPr>
            <p:spPr>
              <a:xfrm>
                <a:off x="1573033" y="3589933"/>
                <a:ext cx="202935" cy="57492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>
                <a:extLst>
                  <a:ext uri="{FF2B5EF4-FFF2-40B4-BE49-F238E27FC236}">
                    <a16:creationId xmlns:a16="http://schemas.microsoft.com/office/drawing/2014/main" id="{7B4F6132-0923-4DB5-86D9-B6834DAFC9A2}"/>
                  </a:ext>
                </a:extLst>
              </p:cNvPr>
              <p:cNvCxnSpPr>
                <a:cxnSpLocks/>
                <a:endCxn id="22" idx="2"/>
              </p:cNvCxnSpPr>
              <p:nvPr/>
            </p:nvCxnSpPr>
            <p:spPr>
              <a:xfrm>
                <a:off x="1573033" y="3589933"/>
                <a:ext cx="183457" cy="70858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線コネクタ 104">
                <a:extLst>
                  <a:ext uri="{FF2B5EF4-FFF2-40B4-BE49-F238E27FC236}">
                    <a16:creationId xmlns:a16="http://schemas.microsoft.com/office/drawing/2014/main" id="{8430AE1F-AD70-4BE5-A6CB-42660A24208E}"/>
                  </a:ext>
                </a:extLst>
              </p:cNvPr>
              <p:cNvCxnSpPr>
                <a:cxnSpLocks/>
                <a:endCxn id="23" idx="2"/>
              </p:cNvCxnSpPr>
              <p:nvPr/>
            </p:nvCxnSpPr>
            <p:spPr>
              <a:xfrm>
                <a:off x="1573033" y="3589933"/>
                <a:ext cx="183457" cy="88926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線コネクタ 105">
                <a:extLst>
                  <a:ext uri="{FF2B5EF4-FFF2-40B4-BE49-F238E27FC236}">
                    <a16:creationId xmlns:a16="http://schemas.microsoft.com/office/drawing/2014/main" id="{5D15EED1-211B-4F7E-8CF4-F3A92A5603B0}"/>
                  </a:ext>
                </a:extLst>
              </p:cNvPr>
              <p:cNvCxnSpPr>
                <a:cxnSpLocks/>
                <a:endCxn id="24" idx="3"/>
              </p:cNvCxnSpPr>
              <p:nvPr/>
            </p:nvCxnSpPr>
            <p:spPr>
              <a:xfrm>
                <a:off x="1573033" y="3589933"/>
                <a:ext cx="202935" cy="111696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線コネクタ 106">
                <a:extLst>
                  <a:ext uri="{FF2B5EF4-FFF2-40B4-BE49-F238E27FC236}">
                    <a16:creationId xmlns:a16="http://schemas.microsoft.com/office/drawing/2014/main" id="{57FC545C-C10B-467E-9557-3E3CF3A5968F}"/>
                  </a:ext>
                </a:extLst>
              </p:cNvPr>
              <p:cNvCxnSpPr>
                <a:cxnSpLocks/>
                <a:stCxn id="20" idx="6"/>
                <a:endCxn id="24" idx="2"/>
              </p:cNvCxnSpPr>
              <p:nvPr/>
            </p:nvCxnSpPr>
            <p:spPr>
              <a:xfrm>
                <a:off x="1573033" y="4507478"/>
                <a:ext cx="183457" cy="1523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線コネクタ 107">
                <a:extLst>
                  <a:ext uri="{FF2B5EF4-FFF2-40B4-BE49-F238E27FC236}">
                    <a16:creationId xmlns:a16="http://schemas.microsoft.com/office/drawing/2014/main" id="{F9B9575F-C479-4D8B-B218-1E06ACC28AA6}"/>
                  </a:ext>
                </a:extLst>
              </p:cNvPr>
              <p:cNvCxnSpPr>
                <a:cxnSpLocks/>
                <a:endCxn id="23" idx="2"/>
              </p:cNvCxnSpPr>
              <p:nvPr/>
            </p:nvCxnSpPr>
            <p:spPr>
              <a:xfrm flipV="1">
                <a:off x="1572467" y="4479195"/>
                <a:ext cx="184023" cy="3325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線コネクタ 108">
                <a:extLst>
                  <a:ext uri="{FF2B5EF4-FFF2-40B4-BE49-F238E27FC236}">
                    <a16:creationId xmlns:a16="http://schemas.microsoft.com/office/drawing/2014/main" id="{A63048A1-2FB0-4D60-8610-58A2E382A416}"/>
                  </a:ext>
                </a:extLst>
              </p:cNvPr>
              <p:cNvCxnSpPr>
                <a:cxnSpLocks/>
                <a:stCxn id="20" idx="6"/>
                <a:endCxn id="22" idx="2"/>
              </p:cNvCxnSpPr>
              <p:nvPr/>
            </p:nvCxnSpPr>
            <p:spPr>
              <a:xfrm flipV="1">
                <a:off x="1573033" y="4298514"/>
                <a:ext cx="183457" cy="2089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線コネクタ 109">
                <a:extLst>
                  <a:ext uri="{FF2B5EF4-FFF2-40B4-BE49-F238E27FC236}">
                    <a16:creationId xmlns:a16="http://schemas.microsoft.com/office/drawing/2014/main" id="{C7AC957D-77AD-427C-91CC-9C97AA4FEF03}"/>
                  </a:ext>
                </a:extLst>
              </p:cNvPr>
              <p:cNvCxnSpPr>
                <a:cxnSpLocks/>
                <a:stCxn id="20" idx="6"/>
              </p:cNvCxnSpPr>
              <p:nvPr/>
            </p:nvCxnSpPr>
            <p:spPr>
              <a:xfrm flipV="1">
                <a:off x="1573033" y="4117834"/>
                <a:ext cx="184023" cy="38964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>
                <a:extLst>
                  <a:ext uri="{FF2B5EF4-FFF2-40B4-BE49-F238E27FC236}">
                    <a16:creationId xmlns:a16="http://schemas.microsoft.com/office/drawing/2014/main" id="{663D425E-64C3-4488-992C-C1A5F38EE8A3}"/>
                  </a:ext>
                </a:extLst>
              </p:cNvPr>
              <p:cNvCxnSpPr>
                <a:cxnSpLocks/>
                <a:stCxn id="20" idx="5"/>
              </p:cNvCxnSpPr>
              <p:nvPr/>
            </p:nvCxnSpPr>
            <p:spPr>
              <a:xfrm flipV="1">
                <a:off x="1553555" y="3937155"/>
                <a:ext cx="203501" cy="61734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>
                <a:extLst>
                  <a:ext uri="{FF2B5EF4-FFF2-40B4-BE49-F238E27FC236}">
                    <a16:creationId xmlns:a16="http://schemas.microsoft.com/office/drawing/2014/main" id="{60445094-8803-4A60-A15E-08BB73D2459C}"/>
                  </a:ext>
                </a:extLst>
              </p:cNvPr>
              <p:cNvCxnSpPr>
                <a:cxnSpLocks/>
                <a:stCxn id="20" idx="6"/>
                <a:endCxn id="34" idx="2"/>
              </p:cNvCxnSpPr>
              <p:nvPr/>
            </p:nvCxnSpPr>
            <p:spPr>
              <a:xfrm flipV="1">
                <a:off x="1573033" y="3726622"/>
                <a:ext cx="194453" cy="78085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>
                <a:extLst>
                  <a:ext uri="{FF2B5EF4-FFF2-40B4-BE49-F238E27FC236}">
                    <a16:creationId xmlns:a16="http://schemas.microsoft.com/office/drawing/2014/main" id="{E96CB102-2811-4784-A44F-1896767C7F5F}"/>
                  </a:ext>
                </a:extLst>
              </p:cNvPr>
              <p:cNvCxnSpPr>
                <a:cxnSpLocks/>
                <a:stCxn id="20" idx="5"/>
              </p:cNvCxnSpPr>
              <p:nvPr/>
            </p:nvCxnSpPr>
            <p:spPr>
              <a:xfrm flipV="1">
                <a:off x="1553555" y="3516089"/>
                <a:ext cx="233409" cy="103841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線コネクタ 113">
                <a:extLst>
                  <a:ext uri="{FF2B5EF4-FFF2-40B4-BE49-F238E27FC236}">
                    <a16:creationId xmlns:a16="http://schemas.microsoft.com/office/drawing/2014/main" id="{0B860EFB-F79D-4DBF-B91F-80748D632F56}"/>
                  </a:ext>
                </a:extLst>
              </p:cNvPr>
              <p:cNvCxnSpPr>
                <a:cxnSpLocks/>
                <a:stCxn id="20" idx="6"/>
                <a:endCxn id="32" idx="2"/>
              </p:cNvCxnSpPr>
              <p:nvPr/>
            </p:nvCxnSpPr>
            <p:spPr>
              <a:xfrm flipV="1">
                <a:off x="1573033" y="3365260"/>
                <a:ext cx="194453" cy="114221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>
                <a:extLst>
                  <a:ext uri="{FF2B5EF4-FFF2-40B4-BE49-F238E27FC236}">
                    <a16:creationId xmlns:a16="http://schemas.microsoft.com/office/drawing/2014/main" id="{CE575AFF-4A45-4EEA-A1BB-7A59A7B1D737}"/>
                  </a:ext>
                </a:extLst>
              </p:cNvPr>
              <p:cNvCxnSpPr>
                <a:cxnSpLocks/>
                <a:stCxn id="19" idx="6"/>
                <a:endCxn id="24" idx="2"/>
              </p:cNvCxnSpPr>
              <p:nvPr/>
            </p:nvCxnSpPr>
            <p:spPr>
              <a:xfrm>
                <a:off x="1573033" y="4326797"/>
                <a:ext cx="183457" cy="33307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>
                <a:extLst>
                  <a:ext uri="{FF2B5EF4-FFF2-40B4-BE49-F238E27FC236}">
                    <a16:creationId xmlns:a16="http://schemas.microsoft.com/office/drawing/2014/main" id="{AEF31ED3-A34C-41FC-BB96-F0AAF1BBF2B0}"/>
                  </a:ext>
                </a:extLst>
              </p:cNvPr>
              <p:cNvCxnSpPr>
                <a:cxnSpLocks/>
                <a:stCxn id="19" idx="6"/>
                <a:endCxn id="23" idx="2"/>
              </p:cNvCxnSpPr>
              <p:nvPr/>
            </p:nvCxnSpPr>
            <p:spPr>
              <a:xfrm>
                <a:off x="1573033" y="4326797"/>
                <a:ext cx="183457" cy="1523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185358CE-0C6A-4E8A-84C9-A8902485BBE0}"/>
                  </a:ext>
                </a:extLst>
              </p:cNvPr>
              <p:cNvCxnSpPr>
                <a:cxnSpLocks/>
                <a:endCxn id="22" idx="2"/>
              </p:cNvCxnSpPr>
              <p:nvPr/>
            </p:nvCxnSpPr>
            <p:spPr>
              <a:xfrm flipV="1">
                <a:off x="1573033" y="4298514"/>
                <a:ext cx="183457" cy="2828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024C2DE8-D1E4-4BE1-9975-9411F83526A8}"/>
                  </a:ext>
                </a:extLst>
              </p:cNvPr>
              <p:cNvCxnSpPr>
                <a:cxnSpLocks/>
                <a:stCxn id="19" idx="6"/>
                <a:endCxn id="21" idx="2"/>
              </p:cNvCxnSpPr>
              <p:nvPr/>
            </p:nvCxnSpPr>
            <p:spPr>
              <a:xfrm flipV="1">
                <a:off x="1573033" y="4117833"/>
                <a:ext cx="183457" cy="2089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線コネクタ 118">
                <a:extLst>
                  <a:ext uri="{FF2B5EF4-FFF2-40B4-BE49-F238E27FC236}">
                    <a16:creationId xmlns:a16="http://schemas.microsoft.com/office/drawing/2014/main" id="{FBB51886-F547-49C2-AE6B-49E0258FB5C9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V="1">
                <a:off x="1573033" y="3937153"/>
                <a:ext cx="183457" cy="38964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線コネクタ 119">
                <a:extLst>
                  <a:ext uri="{FF2B5EF4-FFF2-40B4-BE49-F238E27FC236}">
                    <a16:creationId xmlns:a16="http://schemas.microsoft.com/office/drawing/2014/main" id="{010B28F0-AB75-4DDE-9934-35BB278BF17F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V="1">
                <a:off x="1573033" y="3756473"/>
                <a:ext cx="183457" cy="57032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線コネクタ 120">
                <a:extLst>
                  <a:ext uri="{FF2B5EF4-FFF2-40B4-BE49-F238E27FC236}">
                    <a16:creationId xmlns:a16="http://schemas.microsoft.com/office/drawing/2014/main" id="{9848A373-5F75-4712-ACCC-D4BA4BD43E0C}"/>
                  </a:ext>
                </a:extLst>
              </p:cNvPr>
              <p:cNvCxnSpPr>
                <a:cxnSpLocks/>
                <a:endCxn id="24" idx="2"/>
              </p:cNvCxnSpPr>
              <p:nvPr/>
            </p:nvCxnSpPr>
            <p:spPr>
              <a:xfrm>
                <a:off x="1573033" y="4146117"/>
                <a:ext cx="183457" cy="51375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線コネクタ 121">
                <a:extLst>
                  <a:ext uri="{FF2B5EF4-FFF2-40B4-BE49-F238E27FC236}">
                    <a16:creationId xmlns:a16="http://schemas.microsoft.com/office/drawing/2014/main" id="{543C46EC-4BDC-4D3B-879F-ACA9239EFD92}"/>
                  </a:ext>
                </a:extLst>
              </p:cNvPr>
              <p:cNvCxnSpPr>
                <a:cxnSpLocks/>
                <a:stCxn id="18" idx="6"/>
                <a:endCxn id="23" idx="3"/>
              </p:cNvCxnSpPr>
              <p:nvPr/>
            </p:nvCxnSpPr>
            <p:spPr>
              <a:xfrm>
                <a:off x="1573033" y="4146116"/>
                <a:ext cx="202935" cy="38010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線コネクタ 122">
                <a:extLst>
                  <a:ext uri="{FF2B5EF4-FFF2-40B4-BE49-F238E27FC236}">
                    <a16:creationId xmlns:a16="http://schemas.microsoft.com/office/drawing/2014/main" id="{79FCDAA2-D94B-4640-AF0D-0779524B918C}"/>
                  </a:ext>
                </a:extLst>
              </p:cNvPr>
              <p:cNvCxnSpPr>
                <a:cxnSpLocks/>
                <a:endCxn id="22" idx="2"/>
              </p:cNvCxnSpPr>
              <p:nvPr/>
            </p:nvCxnSpPr>
            <p:spPr>
              <a:xfrm>
                <a:off x="1573033" y="4146115"/>
                <a:ext cx="183457" cy="15239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>
                <a:extLst>
                  <a:ext uri="{FF2B5EF4-FFF2-40B4-BE49-F238E27FC236}">
                    <a16:creationId xmlns:a16="http://schemas.microsoft.com/office/drawing/2014/main" id="{79195EA3-774A-4FC5-BD5B-F13CE00AD4E4}"/>
                  </a:ext>
                </a:extLst>
              </p:cNvPr>
              <p:cNvCxnSpPr>
                <a:cxnSpLocks/>
                <a:endCxn id="21" idx="2"/>
              </p:cNvCxnSpPr>
              <p:nvPr/>
            </p:nvCxnSpPr>
            <p:spPr>
              <a:xfrm flipV="1">
                <a:off x="1573033" y="4117833"/>
                <a:ext cx="183457" cy="2828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>
                <a:extLst>
                  <a:ext uri="{FF2B5EF4-FFF2-40B4-BE49-F238E27FC236}">
                    <a16:creationId xmlns:a16="http://schemas.microsoft.com/office/drawing/2014/main" id="{6A3685A8-DFC9-4899-90E6-5FFA7FB80718}"/>
                  </a:ext>
                </a:extLst>
              </p:cNvPr>
              <p:cNvCxnSpPr>
                <a:cxnSpLocks/>
                <a:stCxn id="18" idx="6"/>
                <a:endCxn id="35" idx="2"/>
              </p:cNvCxnSpPr>
              <p:nvPr/>
            </p:nvCxnSpPr>
            <p:spPr>
              <a:xfrm flipV="1">
                <a:off x="1573033" y="3907303"/>
                <a:ext cx="194453" cy="23881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>
                <a:extLst>
                  <a:ext uri="{FF2B5EF4-FFF2-40B4-BE49-F238E27FC236}">
                    <a16:creationId xmlns:a16="http://schemas.microsoft.com/office/drawing/2014/main" id="{289C0DC8-94CE-4F5E-8D99-88E56BD37ADA}"/>
                  </a:ext>
                </a:extLst>
              </p:cNvPr>
              <p:cNvCxnSpPr>
                <a:cxnSpLocks/>
                <a:stCxn id="18" idx="6"/>
                <a:endCxn id="34" idx="2"/>
              </p:cNvCxnSpPr>
              <p:nvPr/>
            </p:nvCxnSpPr>
            <p:spPr>
              <a:xfrm flipV="1">
                <a:off x="1573033" y="3726622"/>
                <a:ext cx="194453" cy="41949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線コネクタ 126">
                <a:extLst>
                  <a:ext uri="{FF2B5EF4-FFF2-40B4-BE49-F238E27FC236}">
                    <a16:creationId xmlns:a16="http://schemas.microsoft.com/office/drawing/2014/main" id="{7F5B267B-627C-46FC-ADD8-FEB40CBA47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73033" y="3545941"/>
                <a:ext cx="194453" cy="41949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>
                <a:extLst>
                  <a:ext uri="{FF2B5EF4-FFF2-40B4-BE49-F238E27FC236}">
                    <a16:creationId xmlns:a16="http://schemas.microsoft.com/office/drawing/2014/main" id="{CFD09E78-144D-41D7-A16A-94F861F2F00C}"/>
                  </a:ext>
                </a:extLst>
              </p:cNvPr>
              <p:cNvCxnSpPr>
                <a:cxnSpLocks/>
                <a:stCxn id="17" idx="6"/>
              </p:cNvCxnSpPr>
              <p:nvPr/>
            </p:nvCxnSpPr>
            <p:spPr>
              <a:xfrm flipV="1">
                <a:off x="1573033" y="3365261"/>
                <a:ext cx="194453" cy="60017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>
                <a:extLst>
                  <a:ext uri="{FF2B5EF4-FFF2-40B4-BE49-F238E27FC236}">
                    <a16:creationId xmlns:a16="http://schemas.microsoft.com/office/drawing/2014/main" id="{82676354-86BD-4BB4-9061-871C8F58797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 flipV="1">
                <a:off x="1573033" y="3365260"/>
                <a:ext cx="194453" cy="41949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>
                <a:extLst>
                  <a:ext uri="{FF2B5EF4-FFF2-40B4-BE49-F238E27FC236}">
                    <a16:creationId xmlns:a16="http://schemas.microsoft.com/office/drawing/2014/main" id="{42DC014B-1BF7-4F76-B6A5-E41947CCA463}"/>
                  </a:ext>
                </a:extLst>
              </p:cNvPr>
              <p:cNvCxnSpPr>
                <a:cxnSpLocks/>
                <a:stCxn id="37" idx="6"/>
                <a:endCxn id="33" idx="2"/>
              </p:cNvCxnSpPr>
              <p:nvPr/>
            </p:nvCxnSpPr>
            <p:spPr>
              <a:xfrm flipV="1">
                <a:off x="1573033" y="3545941"/>
                <a:ext cx="194453" cy="22467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線コネクタ 130">
                <a:extLst>
                  <a:ext uri="{FF2B5EF4-FFF2-40B4-BE49-F238E27FC236}">
                    <a16:creationId xmlns:a16="http://schemas.microsoft.com/office/drawing/2014/main" id="{53310FBC-321D-4391-ACD3-5C099B850951}"/>
                  </a:ext>
                </a:extLst>
              </p:cNvPr>
              <p:cNvCxnSpPr>
                <a:cxnSpLocks/>
                <a:stCxn id="17" idx="6"/>
                <a:endCxn id="35" idx="2"/>
              </p:cNvCxnSpPr>
              <p:nvPr/>
            </p:nvCxnSpPr>
            <p:spPr>
              <a:xfrm flipV="1">
                <a:off x="1573033" y="3907303"/>
                <a:ext cx="194453" cy="5813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線コネクタ 131">
                <a:extLst>
                  <a:ext uri="{FF2B5EF4-FFF2-40B4-BE49-F238E27FC236}">
                    <a16:creationId xmlns:a16="http://schemas.microsoft.com/office/drawing/2014/main" id="{41B30050-AAE8-4C47-9A97-7BC33E8AA375}"/>
                  </a:ext>
                </a:extLst>
              </p:cNvPr>
              <p:cNvCxnSpPr>
                <a:cxnSpLocks/>
                <a:stCxn id="17" idx="6"/>
              </p:cNvCxnSpPr>
              <p:nvPr/>
            </p:nvCxnSpPr>
            <p:spPr>
              <a:xfrm>
                <a:off x="1573033" y="3965435"/>
                <a:ext cx="194453" cy="30323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線コネクタ 132">
                <a:extLst>
                  <a:ext uri="{FF2B5EF4-FFF2-40B4-BE49-F238E27FC236}">
                    <a16:creationId xmlns:a16="http://schemas.microsoft.com/office/drawing/2014/main" id="{B4D9AC11-FED0-44F7-A1B3-0A9F4F99AF7C}"/>
                  </a:ext>
                </a:extLst>
              </p:cNvPr>
              <p:cNvCxnSpPr>
                <a:cxnSpLocks/>
                <a:stCxn id="37" idx="6"/>
              </p:cNvCxnSpPr>
              <p:nvPr/>
            </p:nvCxnSpPr>
            <p:spPr>
              <a:xfrm>
                <a:off x="1573033" y="3770614"/>
                <a:ext cx="194453" cy="55618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線コネクタ 133">
                <a:extLst>
                  <a:ext uri="{FF2B5EF4-FFF2-40B4-BE49-F238E27FC236}">
                    <a16:creationId xmlns:a16="http://schemas.microsoft.com/office/drawing/2014/main" id="{C482006A-6DD2-42FF-8A0E-C07860B40E4B}"/>
                  </a:ext>
                </a:extLst>
              </p:cNvPr>
              <p:cNvCxnSpPr>
                <a:cxnSpLocks/>
                <a:stCxn id="37" idx="6"/>
                <a:endCxn id="35" idx="2"/>
              </p:cNvCxnSpPr>
              <p:nvPr/>
            </p:nvCxnSpPr>
            <p:spPr>
              <a:xfrm>
                <a:off x="1573033" y="3770614"/>
                <a:ext cx="194453" cy="13668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線コネクタ 134">
                <a:extLst>
                  <a:ext uri="{FF2B5EF4-FFF2-40B4-BE49-F238E27FC236}">
                    <a16:creationId xmlns:a16="http://schemas.microsoft.com/office/drawing/2014/main" id="{489891AB-5779-4A6D-9217-B00B9E6A4B75}"/>
                  </a:ext>
                </a:extLst>
              </p:cNvPr>
              <p:cNvCxnSpPr>
                <a:cxnSpLocks/>
                <a:stCxn id="17" idx="6"/>
                <a:endCxn id="21" idx="2"/>
              </p:cNvCxnSpPr>
              <p:nvPr/>
            </p:nvCxnSpPr>
            <p:spPr>
              <a:xfrm>
                <a:off x="1573033" y="3965435"/>
                <a:ext cx="183457" cy="1523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線コネクタ 135">
                <a:extLst>
                  <a:ext uri="{FF2B5EF4-FFF2-40B4-BE49-F238E27FC236}">
                    <a16:creationId xmlns:a16="http://schemas.microsoft.com/office/drawing/2014/main" id="{4273507E-E774-44D3-A617-FC0EC851B848}"/>
                  </a:ext>
                </a:extLst>
              </p:cNvPr>
              <p:cNvCxnSpPr>
                <a:stCxn id="32" idx="6"/>
                <a:endCxn id="38" idx="2"/>
              </p:cNvCxnSpPr>
              <p:nvPr/>
            </p:nvCxnSpPr>
            <p:spPr>
              <a:xfrm>
                <a:off x="1900493" y="3365260"/>
                <a:ext cx="164438" cy="16025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>
                <a:extLst>
                  <a:ext uri="{FF2B5EF4-FFF2-40B4-BE49-F238E27FC236}">
                    <a16:creationId xmlns:a16="http://schemas.microsoft.com/office/drawing/2014/main" id="{D6566233-DA6A-4F4B-A1D8-107DCB0C462B}"/>
                  </a:ext>
                </a:extLst>
              </p:cNvPr>
              <p:cNvCxnSpPr>
                <a:cxnSpLocks/>
                <a:stCxn id="32" idx="6"/>
                <a:endCxn id="39" idx="2"/>
              </p:cNvCxnSpPr>
              <p:nvPr/>
            </p:nvCxnSpPr>
            <p:spPr>
              <a:xfrm>
                <a:off x="1900493" y="3365260"/>
                <a:ext cx="164438" cy="34093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>
                <a:extLst>
                  <a:ext uri="{FF2B5EF4-FFF2-40B4-BE49-F238E27FC236}">
                    <a16:creationId xmlns:a16="http://schemas.microsoft.com/office/drawing/2014/main" id="{472CDB49-22A6-4386-8832-F6169E8AB4E9}"/>
                  </a:ext>
                </a:extLst>
              </p:cNvPr>
              <p:cNvCxnSpPr>
                <a:cxnSpLocks/>
                <a:endCxn id="25" idx="2"/>
              </p:cNvCxnSpPr>
              <p:nvPr/>
            </p:nvCxnSpPr>
            <p:spPr>
              <a:xfrm>
                <a:off x="1900493" y="3365260"/>
                <a:ext cx="164439" cy="51847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>
                <a:extLst>
                  <a:ext uri="{FF2B5EF4-FFF2-40B4-BE49-F238E27FC236}">
                    <a16:creationId xmlns:a16="http://schemas.microsoft.com/office/drawing/2014/main" id="{64D3B0CA-AB04-46D4-9CDC-31BCD7D0E1BB}"/>
                  </a:ext>
                </a:extLst>
              </p:cNvPr>
              <p:cNvCxnSpPr>
                <a:cxnSpLocks/>
                <a:endCxn id="26" idx="2"/>
              </p:cNvCxnSpPr>
              <p:nvPr/>
            </p:nvCxnSpPr>
            <p:spPr>
              <a:xfrm>
                <a:off x="1900493" y="3365260"/>
                <a:ext cx="164439" cy="69915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線コネクタ 139">
                <a:extLst>
                  <a:ext uri="{FF2B5EF4-FFF2-40B4-BE49-F238E27FC236}">
                    <a16:creationId xmlns:a16="http://schemas.microsoft.com/office/drawing/2014/main" id="{10E41CB5-948C-4DA9-846E-8685701665AA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1900493" y="3365260"/>
                <a:ext cx="164439" cy="87983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>
                <a:extLst>
                  <a:ext uri="{FF2B5EF4-FFF2-40B4-BE49-F238E27FC236}">
                    <a16:creationId xmlns:a16="http://schemas.microsoft.com/office/drawing/2014/main" id="{CF4289B6-F843-434D-A40A-6F6C6A90D615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1900493" y="3365260"/>
                <a:ext cx="164439" cy="106051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>
                <a:extLst>
                  <a:ext uri="{FF2B5EF4-FFF2-40B4-BE49-F238E27FC236}">
                    <a16:creationId xmlns:a16="http://schemas.microsoft.com/office/drawing/2014/main" id="{FF4AD6A9-A7A1-46A3-8294-82B0E23C3154}"/>
                  </a:ext>
                </a:extLst>
              </p:cNvPr>
              <p:cNvCxnSpPr>
                <a:cxnSpLocks/>
                <a:stCxn id="33" idx="6"/>
              </p:cNvCxnSpPr>
              <p:nvPr/>
            </p:nvCxnSpPr>
            <p:spPr>
              <a:xfrm>
                <a:off x="1900493" y="3545941"/>
                <a:ext cx="164439" cy="87983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>
                <a:extLst>
                  <a:ext uri="{FF2B5EF4-FFF2-40B4-BE49-F238E27FC236}">
                    <a16:creationId xmlns:a16="http://schemas.microsoft.com/office/drawing/2014/main" id="{A0577837-9D87-4B92-8C1F-612EB770188D}"/>
                  </a:ext>
                </a:extLst>
              </p:cNvPr>
              <p:cNvCxnSpPr>
                <a:cxnSpLocks/>
                <a:endCxn id="26" idx="2"/>
              </p:cNvCxnSpPr>
              <p:nvPr/>
            </p:nvCxnSpPr>
            <p:spPr>
              <a:xfrm>
                <a:off x="1908515" y="3565971"/>
                <a:ext cx="156417" cy="49844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線コネクタ 143">
                <a:extLst>
                  <a:ext uri="{FF2B5EF4-FFF2-40B4-BE49-F238E27FC236}">
                    <a16:creationId xmlns:a16="http://schemas.microsoft.com/office/drawing/2014/main" id="{0A52BFF5-37EB-44DE-A2CF-271354A672FD}"/>
                  </a:ext>
                </a:extLst>
              </p:cNvPr>
              <p:cNvCxnSpPr>
                <a:cxnSpLocks/>
                <a:endCxn id="25" idx="3"/>
              </p:cNvCxnSpPr>
              <p:nvPr/>
            </p:nvCxnSpPr>
            <p:spPr>
              <a:xfrm>
                <a:off x="1916537" y="3586001"/>
                <a:ext cx="167873" cy="34475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直線コネクタ 144">
                <a:extLst>
                  <a:ext uri="{FF2B5EF4-FFF2-40B4-BE49-F238E27FC236}">
                    <a16:creationId xmlns:a16="http://schemas.microsoft.com/office/drawing/2014/main" id="{C4DFF3D2-C9E2-435F-857E-5A4FC65F81E0}"/>
                  </a:ext>
                </a:extLst>
              </p:cNvPr>
              <p:cNvCxnSpPr>
                <a:cxnSpLocks/>
                <a:stCxn id="33" idx="6"/>
                <a:endCxn id="39" idx="2"/>
              </p:cNvCxnSpPr>
              <p:nvPr/>
            </p:nvCxnSpPr>
            <p:spPr>
              <a:xfrm>
                <a:off x="1900493" y="3545941"/>
                <a:ext cx="164438" cy="16025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直線コネクタ 145">
                <a:extLst>
                  <a:ext uri="{FF2B5EF4-FFF2-40B4-BE49-F238E27FC236}">
                    <a16:creationId xmlns:a16="http://schemas.microsoft.com/office/drawing/2014/main" id="{CF787BE2-730D-49A2-B24B-FE0017111C6A}"/>
                  </a:ext>
                </a:extLst>
              </p:cNvPr>
              <p:cNvCxnSpPr>
                <a:cxnSpLocks/>
                <a:stCxn id="33" idx="6"/>
                <a:endCxn id="38" idx="2"/>
              </p:cNvCxnSpPr>
              <p:nvPr/>
            </p:nvCxnSpPr>
            <p:spPr>
              <a:xfrm flipV="1">
                <a:off x="1900493" y="3525514"/>
                <a:ext cx="164438" cy="2042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線コネクタ 146">
                <a:extLst>
                  <a:ext uri="{FF2B5EF4-FFF2-40B4-BE49-F238E27FC236}">
                    <a16:creationId xmlns:a16="http://schemas.microsoft.com/office/drawing/2014/main" id="{B6788074-050A-4DC7-88D9-05BEE3585024}"/>
                  </a:ext>
                </a:extLst>
              </p:cNvPr>
              <p:cNvCxnSpPr>
                <a:cxnSpLocks/>
                <a:stCxn id="34" idx="6"/>
                <a:endCxn id="38" idx="2"/>
              </p:cNvCxnSpPr>
              <p:nvPr/>
            </p:nvCxnSpPr>
            <p:spPr>
              <a:xfrm flipV="1">
                <a:off x="1900493" y="3525514"/>
                <a:ext cx="164438" cy="20110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線コネクタ 147">
                <a:extLst>
                  <a:ext uri="{FF2B5EF4-FFF2-40B4-BE49-F238E27FC236}">
                    <a16:creationId xmlns:a16="http://schemas.microsoft.com/office/drawing/2014/main" id="{D55CA532-5EE8-4036-8441-43F446EFE5BA}"/>
                  </a:ext>
                </a:extLst>
              </p:cNvPr>
              <p:cNvCxnSpPr>
                <a:cxnSpLocks/>
                <a:endCxn id="39" idx="2"/>
              </p:cNvCxnSpPr>
              <p:nvPr/>
            </p:nvCxnSpPr>
            <p:spPr>
              <a:xfrm flipV="1">
                <a:off x="1900493" y="3706195"/>
                <a:ext cx="164438" cy="2042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線コネクタ 148">
                <a:extLst>
                  <a:ext uri="{FF2B5EF4-FFF2-40B4-BE49-F238E27FC236}">
                    <a16:creationId xmlns:a16="http://schemas.microsoft.com/office/drawing/2014/main" id="{476F7889-A9D8-453C-BA6E-B5A6298AE5F2}"/>
                  </a:ext>
                </a:extLst>
              </p:cNvPr>
              <p:cNvCxnSpPr>
                <a:cxnSpLocks/>
                <a:stCxn id="34" idx="6"/>
              </p:cNvCxnSpPr>
              <p:nvPr/>
            </p:nvCxnSpPr>
            <p:spPr>
              <a:xfrm>
                <a:off x="1900493" y="3726622"/>
                <a:ext cx="164438" cy="16025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線コネクタ 149">
                <a:extLst>
                  <a:ext uri="{FF2B5EF4-FFF2-40B4-BE49-F238E27FC236}">
                    <a16:creationId xmlns:a16="http://schemas.microsoft.com/office/drawing/2014/main" id="{60D03BAF-6EB1-4E58-A94A-0E33CDD74531}"/>
                  </a:ext>
                </a:extLst>
              </p:cNvPr>
              <p:cNvCxnSpPr>
                <a:cxnSpLocks/>
                <a:endCxn id="26" idx="2"/>
              </p:cNvCxnSpPr>
              <p:nvPr/>
            </p:nvCxnSpPr>
            <p:spPr>
              <a:xfrm>
                <a:off x="1900493" y="3747049"/>
                <a:ext cx="164439" cy="31736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直線コネクタ 150">
                <a:extLst>
                  <a:ext uri="{FF2B5EF4-FFF2-40B4-BE49-F238E27FC236}">
                    <a16:creationId xmlns:a16="http://schemas.microsoft.com/office/drawing/2014/main" id="{04B26AE9-BC73-4775-9DD6-C53C2A3B909E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1900493" y="3767476"/>
                <a:ext cx="164439" cy="47762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直線コネクタ 151">
                <a:extLst>
                  <a:ext uri="{FF2B5EF4-FFF2-40B4-BE49-F238E27FC236}">
                    <a16:creationId xmlns:a16="http://schemas.microsoft.com/office/drawing/2014/main" id="{20639E9B-38DE-4D3D-9440-9CA00A413C98}"/>
                  </a:ext>
                </a:extLst>
              </p:cNvPr>
              <p:cNvCxnSpPr>
                <a:cxnSpLocks/>
                <a:stCxn id="35" idx="6"/>
                <a:endCxn id="38" idx="2"/>
              </p:cNvCxnSpPr>
              <p:nvPr/>
            </p:nvCxnSpPr>
            <p:spPr>
              <a:xfrm flipV="1">
                <a:off x="1900493" y="3525514"/>
                <a:ext cx="164438" cy="38178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直線コネクタ 152">
                <a:extLst>
                  <a:ext uri="{FF2B5EF4-FFF2-40B4-BE49-F238E27FC236}">
                    <a16:creationId xmlns:a16="http://schemas.microsoft.com/office/drawing/2014/main" id="{6D1F6F68-61BB-4161-9EF4-ECD729CF971F}"/>
                  </a:ext>
                </a:extLst>
              </p:cNvPr>
              <p:cNvCxnSpPr>
                <a:cxnSpLocks/>
                <a:stCxn id="35" idx="6"/>
                <a:endCxn id="39" idx="2"/>
              </p:cNvCxnSpPr>
              <p:nvPr/>
            </p:nvCxnSpPr>
            <p:spPr>
              <a:xfrm flipV="1">
                <a:off x="1900493" y="3706195"/>
                <a:ext cx="164438" cy="20110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902A084B-B6AF-4B5E-9CBC-19DE413E8C3B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 flipV="1">
                <a:off x="1900493" y="3886877"/>
                <a:ext cx="164438" cy="2042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線コネクタ 154">
                <a:extLst>
                  <a:ext uri="{FF2B5EF4-FFF2-40B4-BE49-F238E27FC236}">
                    <a16:creationId xmlns:a16="http://schemas.microsoft.com/office/drawing/2014/main" id="{532E8FEF-6CA4-4664-ABAA-1DFCEAA6890B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>
                <a:off x="1900493" y="3907303"/>
                <a:ext cx="164438" cy="16025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直線コネクタ 155">
                <a:extLst>
                  <a:ext uri="{FF2B5EF4-FFF2-40B4-BE49-F238E27FC236}">
                    <a16:creationId xmlns:a16="http://schemas.microsoft.com/office/drawing/2014/main" id="{0A4FDFD5-53D4-416F-B23D-568BE2108D5F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1900493" y="3927729"/>
                <a:ext cx="164439" cy="31736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直線コネクタ 156">
                <a:extLst>
                  <a:ext uri="{FF2B5EF4-FFF2-40B4-BE49-F238E27FC236}">
                    <a16:creationId xmlns:a16="http://schemas.microsoft.com/office/drawing/2014/main" id="{09FBDA8C-0379-409B-9974-12A61D302C82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1900493" y="3948155"/>
                <a:ext cx="164439" cy="47762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線コネクタ 157">
                <a:extLst>
                  <a:ext uri="{FF2B5EF4-FFF2-40B4-BE49-F238E27FC236}">
                    <a16:creationId xmlns:a16="http://schemas.microsoft.com/office/drawing/2014/main" id="{6FD584B7-8758-4EB7-A10A-EB40CF684025}"/>
                  </a:ext>
                </a:extLst>
              </p:cNvPr>
              <p:cNvCxnSpPr>
                <a:cxnSpLocks/>
                <a:stCxn id="21" idx="6"/>
                <a:endCxn id="38" idx="2"/>
              </p:cNvCxnSpPr>
              <p:nvPr/>
            </p:nvCxnSpPr>
            <p:spPr>
              <a:xfrm flipV="1">
                <a:off x="1889497" y="3525514"/>
                <a:ext cx="175434" cy="59231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線コネクタ 158">
                <a:extLst>
                  <a:ext uri="{FF2B5EF4-FFF2-40B4-BE49-F238E27FC236}">
                    <a16:creationId xmlns:a16="http://schemas.microsoft.com/office/drawing/2014/main" id="{F45B98F8-8500-4831-A571-392AC47ADAE4}"/>
                  </a:ext>
                </a:extLst>
              </p:cNvPr>
              <p:cNvCxnSpPr>
                <a:cxnSpLocks/>
                <a:endCxn id="39" idx="2"/>
              </p:cNvCxnSpPr>
              <p:nvPr/>
            </p:nvCxnSpPr>
            <p:spPr>
              <a:xfrm flipV="1">
                <a:off x="1882414" y="3706195"/>
                <a:ext cx="182517" cy="40998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直線コネクタ 159">
                <a:extLst>
                  <a:ext uri="{FF2B5EF4-FFF2-40B4-BE49-F238E27FC236}">
                    <a16:creationId xmlns:a16="http://schemas.microsoft.com/office/drawing/2014/main" id="{B5E159FA-0584-45E8-A3E9-3247605FBA7A}"/>
                  </a:ext>
                </a:extLst>
              </p:cNvPr>
              <p:cNvCxnSpPr>
                <a:cxnSpLocks/>
                <a:stCxn id="21" idx="6"/>
                <a:endCxn id="25" idx="2"/>
              </p:cNvCxnSpPr>
              <p:nvPr/>
            </p:nvCxnSpPr>
            <p:spPr>
              <a:xfrm flipV="1">
                <a:off x="1889497" y="3883735"/>
                <a:ext cx="175435" cy="2340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直線コネクタ 160">
                <a:extLst>
                  <a:ext uri="{FF2B5EF4-FFF2-40B4-BE49-F238E27FC236}">
                    <a16:creationId xmlns:a16="http://schemas.microsoft.com/office/drawing/2014/main" id="{9A40DE99-F61C-464E-AD4D-E4B71D3A051E}"/>
                  </a:ext>
                </a:extLst>
              </p:cNvPr>
              <p:cNvCxnSpPr>
                <a:cxnSpLocks/>
                <a:stCxn id="21" idx="6"/>
              </p:cNvCxnSpPr>
              <p:nvPr/>
            </p:nvCxnSpPr>
            <p:spPr>
              <a:xfrm flipV="1">
                <a:off x="1889497" y="4061275"/>
                <a:ext cx="182518" cy="5655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直線コネクタ 161">
                <a:extLst>
                  <a:ext uri="{FF2B5EF4-FFF2-40B4-BE49-F238E27FC236}">
                    <a16:creationId xmlns:a16="http://schemas.microsoft.com/office/drawing/2014/main" id="{001D3234-67B8-4311-BDE8-58EE750FC9CD}"/>
                  </a:ext>
                </a:extLst>
              </p:cNvPr>
              <p:cNvCxnSpPr>
                <a:cxnSpLocks/>
                <a:stCxn id="21" idx="6"/>
              </p:cNvCxnSpPr>
              <p:nvPr/>
            </p:nvCxnSpPr>
            <p:spPr>
              <a:xfrm>
                <a:off x="1889497" y="4117833"/>
                <a:ext cx="182518" cy="12098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線コネクタ 162">
                <a:extLst>
                  <a:ext uri="{FF2B5EF4-FFF2-40B4-BE49-F238E27FC236}">
                    <a16:creationId xmlns:a16="http://schemas.microsoft.com/office/drawing/2014/main" id="{33415CF0-48A4-47B3-8A91-54FA25CA8D03}"/>
                  </a:ext>
                </a:extLst>
              </p:cNvPr>
              <p:cNvCxnSpPr>
                <a:cxnSpLocks/>
                <a:stCxn id="21" idx="6"/>
                <a:endCxn id="28" idx="2"/>
              </p:cNvCxnSpPr>
              <p:nvPr/>
            </p:nvCxnSpPr>
            <p:spPr>
              <a:xfrm>
                <a:off x="1889497" y="4117833"/>
                <a:ext cx="175435" cy="30794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直線コネクタ 163">
                <a:extLst>
                  <a:ext uri="{FF2B5EF4-FFF2-40B4-BE49-F238E27FC236}">
                    <a16:creationId xmlns:a16="http://schemas.microsoft.com/office/drawing/2014/main" id="{1513FF8B-FE49-42BA-A69A-D33571E13BDF}"/>
                  </a:ext>
                </a:extLst>
              </p:cNvPr>
              <p:cNvCxnSpPr>
                <a:stCxn id="22" idx="6"/>
                <a:endCxn id="28" idx="2"/>
              </p:cNvCxnSpPr>
              <p:nvPr/>
            </p:nvCxnSpPr>
            <p:spPr>
              <a:xfrm>
                <a:off x="1889497" y="4298514"/>
                <a:ext cx="175435" cy="12726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直線コネクタ 164">
                <a:extLst>
                  <a:ext uri="{FF2B5EF4-FFF2-40B4-BE49-F238E27FC236}">
                    <a16:creationId xmlns:a16="http://schemas.microsoft.com/office/drawing/2014/main" id="{BDA195F0-B756-4777-A451-446EB5A75734}"/>
                  </a:ext>
                </a:extLst>
              </p:cNvPr>
              <p:cNvCxnSpPr>
                <a:cxnSpLocks/>
                <a:stCxn id="22" idx="6"/>
                <a:endCxn id="27" idx="2"/>
              </p:cNvCxnSpPr>
              <p:nvPr/>
            </p:nvCxnSpPr>
            <p:spPr>
              <a:xfrm flipV="1">
                <a:off x="1889497" y="4245097"/>
                <a:ext cx="175435" cy="53417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直線コネクタ 165">
                <a:extLst>
                  <a:ext uri="{FF2B5EF4-FFF2-40B4-BE49-F238E27FC236}">
                    <a16:creationId xmlns:a16="http://schemas.microsoft.com/office/drawing/2014/main" id="{D67402BA-9D61-4608-BCD0-B620DB009633}"/>
                  </a:ext>
                </a:extLst>
              </p:cNvPr>
              <p:cNvCxnSpPr>
                <a:cxnSpLocks/>
                <a:stCxn id="22" idx="6"/>
                <a:endCxn id="26" idx="2"/>
              </p:cNvCxnSpPr>
              <p:nvPr/>
            </p:nvCxnSpPr>
            <p:spPr>
              <a:xfrm flipV="1">
                <a:off x="1889497" y="4064416"/>
                <a:ext cx="175435" cy="2340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直線コネクタ 166">
                <a:extLst>
                  <a:ext uri="{FF2B5EF4-FFF2-40B4-BE49-F238E27FC236}">
                    <a16:creationId xmlns:a16="http://schemas.microsoft.com/office/drawing/2014/main" id="{C7915434-580B-4532-9E6A-FD4D8FB6A8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9497" y="3883735"/>
                <a:ext cx="175435" cy="23409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直線コネクタ 167">
                <a:extLst>
                  <a:ext uri="{FF2B5EF4-FFF2-40B4-BE49-F238E27FC236}">
                    <a16:creationId xmlns:a16="http://schemas.microsoft.com/office/drawing/2014/main" id="{F14D765E-0B10-4F4F-83AE-29A1C223684F}"/>
                  </a:ext>
                </a:extLst>
              </p:cNvPr>
              <p:cNvCxnSpPr>
                <a:cxnSpLocks/>
                <a:stCxn id="22" idx="6"/>
                <a:endCxn id="25" idx="2"/>
              </p:cNvCxnSpPr>
              <p:nvPr/>
            </p:nvCxnSpPr>
            <p:spPr>
              <a:xfrm flipV="1">
                <a:off x="1889497" y="3883735"/>
                <a:ext cx="175435" cy="41477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直線コネクタ 168">
                <a:extLst>
                  <a:ext uri="{FF2B5EF4-FFF2-40B4-BE49-F238E27FC236}">
                    <a16:creationId xmlns:a16="http://schemas.microsoft.com/office/drawing/2014/main" id="{79D0EB6D-EEC3-48A0-A37D-06247DEB3FB5}"/>
                  </a:ext>
                </a:extLst>
              </p:cNvPr>
              <p:cNvCxnSpPr>
                <a:cxnSpLocks/>
                <a:stCxn id="22" idx="6"/>
              </p:cNvCxnSpPr>
              <p:nvPr/>
            </p:nvCxnSpPr>
            <p:spPr>
              <a:xfrm flipV="1">
                <a:off x="1889497" y="3706196"/>
                <a:ext cx="175435" cy="59231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線コネクタ 169">
                <a:extLst>
                  <a:ext uri="{FF2B5EF4-FFF2-40B4-BE49-F238E27FC236}">
                    <a16:creationId xmlns:a16="http://schemas.microsoft.com/office/drawing/2014/main" id="{8EA114A9-D790-4E09-9331-E4321B674EE8}"/>
                  </a:ext>
                </a:extLst>
              </p:cNvPr>
              <p:cNvCxnSpPr>
                <a:cxnSpLocks/>
                <a:stCxn id="23" idx="6"/>
              </p:cNvCxnSpPr>
              <p:nvPr/>
            </p:nvCxnSpPr>
            <p:spPr>
              <a:xfrm flipV="1">
                <a:off x="1889497" y="3528657"/>
                <a:ext cx="175435" cy="95053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直線コネクタ 170">
                <a:extLst>
                  <a:ext uri="{FF2B5EF4-FFF2-40B4-BE49-F238E27FC236}">
                    <a16:creationId xmlns:a16="http://schemas.microsoft.com/office/drawing/2014/main" id="{38A61264-344A-4E9D-B087-F2A4532A5EBE}"/>
                  </a:ext>
                </a:extLst>
              </p:cNvPr>
              <p:cNvCxnSpPr>
                <a:cxnSpLocks/>
                <a:stCxn id="23" idx="6"/>
                <a:endCxn id="25" idx="2"/>
              </p:cNvCxnSpPr>
              <p:nvPr/>
            </p:nvCxnSpPr>
            <p:spPr>
              <a:xfrm flipV="1">
                <a:off x="1889497" y="3883735"/>
                <a:ext cx="175435" cy="59546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線コネクタ 171">
                <a:extLst>
                  <a:ext uri="{FF2B5EF4-FFF2-40B4-BE49-F238E27FC236}">
                    <a16:creationId xmlns:a16="http://schemas.microsoft.com/office/drawing/2014/main" id="{5CC8F90A-647A-4CF8-826B-8076EAE8D149}"/>
                  </a:ext>
                </a:extLst>
              </p:cNvPr>
              <p:cNvCxnSpPr>
                <a:cxnSpLocks/>
                <a:stCxn id="23" idx="6"/>
                <a:endCxn id="26" idx="2"/>
              </p:cNvCxnSpPr>
              <p:nvPr/>
            </p:nvCxnSpPr>
            <p:spPr>
              <a:xfrm flipV="1">
                <a:off x="1889497" y="4064416"/>
                <a:ext cx="175435" cy="41477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線コネクタ 172">
                <a:extLst>
                  <a:ext uri="{FF2B5EF4-FFF2-40B4-BE49-F238E27FC236}">
                    <a16:creationId xmlns:a16="http://schemas.microsoft.com/office/drawing/2014/main" id="{27533A3D-EBAD-4F33-AAF5-DAFD0BC4627D}"/>
                  </a:ext>
                </a:extLst>
              </p:cNvPr>
              <p:cNvCxnSpPr>
                <a:cxnSpLocks/>
                <a:stCxn id="23" idx="6"/>
              </p:cNvCxnSpPr>
              <p:nvPr/>
            </p:nvCxnSpPr>
            <p:spPr>
              <a:xfrm flipV="1">
                <a:off x="1889497" y="4245099"/>
                <a:ext cx="175435" cy="23409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線コネクタ 173">
                <a:extLst>
                  <a:ext uri="{FF2B5EF4-FFF2-40B4-BE49-F238E27FC236}">
                    <a16:creationId xmlns:a16="http://schemas.microsoft.com/office/drawing/2014/main" id="{5612352B-1F36-45BE-A475-0937D49B29E4}"/>
                  </a:ext>
                </a:extLst>
              </p:cNvPr>
              <p:cNvCxnSpPr>
                <a:cxnSpLocks/>
                <a:stCxn id="23" idx="6"/>
              </p:cNvCxnSpPr>
              <p:nvPr/>
            </p:nvCxnSpPr>
            <p:spPr>
              <a:xfrm flipV="1">
                <a:off x="1889497" y="4425783"/>
                <a:ext cx="175435" cy="5341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線コネクタ 174">
                <a:extLst>
                  <a:ext uri="{FF2B5EF4-FFF2-40B4-BE49-F238E27FC236}">
                    <a16:creationId xmlns:a16="http://schemas.microsoft.com/office/drawing/2014/main" id="{ACB09AA0-A898-45AE-BAB4-F71467FD1638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1889497" y="4425778"/>
                <a:ext cx="175435" cy="23410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線コネクタ 175">
                <a:extLst>
                  <a:ext uri="{FF2B5EF4-FFF2-40B4-BE49-F238E27FC236}">
                    <a16:creationId xmlns:a16="http://schemas.microsoft.com/office/drawing/2014/main" id="{680B2FF3-4C64-4301-B985-E1F3AADC5784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 flipV="1">
                <a:off x="1889497" y="4245097"/>
                <a:ext cx="175435" cy="41477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直線コネクタ 176">
                <a:extLst>
                  <a:ext uri="{FF2B5EF4-FFF2-40B4-BE49-F238E27FC236}">
                    <a16:creationId xmlns:a16="http://schemas.microsoft.com/office/drawing/2014/main" id="{1FFEEF58-2779-447C-BF6A-4417299027D9}"/>
                  </a:ext>
                </a:extLst>
              </p:cNvPr>
              <p:cNvCxnSpPr>
                <a:cxnSpLocks/>
                <a:stCxn id="24" idx="6"/>
              </p:cNvCxnSpPr>
              <p:nvPr/>
            </p:nvCxnSpPr>
            <p:spPr>
              <a:xfrm flipV="1">
                <a:off x="1889497" y="4064416"/>
                <a:ext cx="175435" cy="59546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直線コネクタ 177">
                <a:extLst>
                  <a:ext uri="{FF2B5EF4-FFF2-40B4-BE49-F238E27FC236}">
                    <a16:creationId xmlns:a16="http://schemas.microsoft.com/office/drawing/2014/main" id="{3F5EEF74-97E1-4462-8A2E-B68A48E85AF6}"/>
                  </a:ext>
                </a:extLst>
              </p:cNvPr>
              <p:cNvCxnSpPr>
                <a:cxnSpLocks/>
                <a:stCxn id="24" idx="6"/>
              </p:cNvCxnSpPr>
              <p:nvPr/>
            </p:nvCxnSpPr>
            <p:spPr>
              <a:xfrm flipV="1">
                <a:off x="1889497" y="3883736"/>
                <a:ext cx="175435" cy="77614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線コネクタ 178">
                <a:extLst>
                  <a:ext uri="{FF2B5EF4-FFF2-40B4-BE49-F238E27FC236}">
                    <a16:creationId xmlns:a16="http://schemas.microsoft.com/office/drawing/2014/main" id="{010A7EE4-617E-451E-A15A-8ADCA32199F3}"/>
                  </a:ext>
                </a:extLst>
              </p:cNvPr>
              <p:cNvCxnSpPr>
                <a:cxnSpLocks/>
                <a:stCxn id="24" idx="6"/>
              </p:cNvCxnSpPr>
              <p:nvPr/>
            </p:nvCxnSpPr>
            <p:spPr>
              <a:xfrm flipV="1">
                <a:off x="1889497" y="3703056"/>
                <a:ext cx="175435" cy="95682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2D95620C-5C45-4A04-82DB-F720F80763FB}"/>
                </a:ext>
              </a:extLst>
            </p:cNvPr>
            <p:cNvSpPr txBox="1"/>
            <p:nvPr/>
          </p:nvSpPr>
          <p:spPr>
            <a:xfrm>
              <a:off x="3548162" y="5777719"/>
              <a:ext cx="21563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ニューロ（神経細胞）</a:t>
              </a:r>
            </a:p>
          </p:txBody>
        </p:sp>
        <p:sp>
          <p:nvSpPr>
            <p:cNvPr id="184" name="矢印: 右 183">
              <a:extLst>
                <a:ext uri="{FF2B5EF4-FFF2-40B4-BE49-F238E27FC236}">
                  <a16:creationId xmlns:a16="http://schemas.microsoft.com/office/drawing/2014/main" id="{795506A8-B62F-463B-A014-57B7B5E5C06F}"/>
                </a:ext>
              </a:extLst>
            </p:cNvPr>
            <p:cNvSpPr/>
            <p:nvPr/>
          </p:nvSpPr>
          <p:spPr>
            <a:xfrm>
              <a:off x="5714361" y="4386118"/>
              <a:ext cx="484447" cy="469877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5" name="矢印: 右 184">
              <a:extLst>
                <a:ext uri="{FF2B5EF4-FFF2-40B4-BE49-F238E27FC236}">
                  <a16:creationId xmlns:a16="http://schemas.microsoft.com/office/drawing/2014/main" id="{4B1A243A-8361-43A2-9536-FDDEB167DFBC}"/>
                </a:ext>
              </a:extLst>
            </p:cNvPr>
            <p:cNvSpPr/>
            <p:nvPr/>
          </p:nvSpPr>
          <p:spPr>
            <a:xfrm>
              <a:off x="3273169" y="4376873"/>
              <a:ext cx="484447" cy="469877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6" name="矢印: 右 185">
              <a:extLst>
                <a:ext uri="{FF2B5EF4-FFF2-40B4-BE49-F238E27FC236}">
                  <a16:creationId xmlns:a16="http://schemas.microsoft.com/office/drawing/2014/main" id="{38567A29-088F-4B7F-ACF3-0350E25E70F7}"/>
                </a:ext>
              </a:extLst>
            </p:cNvPr>
            <p:cNvSpPr/>
            <p:nvPr/>
          </p:nvSpPr>
          <p:spPr>
            <a:xfrm flipH="1">
              <a:off x="5635105" y="4921987"/>
              <a:ext cx="484447" cy="469877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7" name="矢印: 右 186">
              <a:extLst>
                <a:ext uri="{FF2B5EF4-FFF2-40B4-BE49-F238E27FC236}">
                  <a16:creationId xmlns:a16="http://schemas.microsoft.com/office/drawing/2014/main" id="{8C794501-818A-4F5E-AB8D-9C5E7F67575C}"/>
                </a:ext>
              </a:extLst>
            </p:cNvPr>
            <p:cNvSpPr/>
            <p:nvPr/>
          </p:nvSpPr>
          <p:spPr>
            <a:xfrm flipH="1">
              <a:off x="3202241" y="4935488"/>
              <a:ext cx="484447" cy="469877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C8141D8B-9E49-467A-A2D0-3D42FBB9098B}"/>
              </a:ext>
            </a:extLst>
          </p:cNvPr>
          <p:cNvGrpSpPr/>
          <p:nvPr/>
        </p:nvGrpSpPr>
        <p:grpSpPr>
          <a:xfrm>
            <a:off x="857839" y="3770722"/>
            <a:ext cx="6464621" cy="2025286"/>
            <a:chOff x="857839" y="3770722"/>
            <a:chExt cx="6464621" cy="202528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5AA7CF4-997F-4A6A-A0AE-471897312F5D}"/>
                </a:ext>
              </a:extLst>
            </p:cNvPr>
            <p:cNvSpPr txBox="1"/>
            <p:nvPr/>
          </p:nvSpPr>
          <p:spPr>
            <a:xfrm>
              <a:off x="857839" y="4053526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事実データ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26B42F6-B6B8-4928-855E-940451BE0BD0}"/>
                </a:ext>
              </a:extLst>
            </p:cNvPr>
            <p:cNvSpPr txBox="1"/>
            <p:nvPr/>
          </p:nvSpPr>
          <p:spPr>
            <a:xfrm>
              <a:off x="1423797" y="4730922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計測データ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AD9704A-8AA0-46F5-9842-85B7C2A3D33F}"/>
                </a:ext>
              </a:extLst>
            </p:cNvPr>
            <p:cNvSpPr txBox="1"/>
            <p:nvPr/>
          </p:nvSpPr>
          <p:spPr>
            <a:xfrm>
              <a:off x="1176011" y="5426676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事象</a:t>
              </a:r>
              <a:r>
                <a:rPr kumimoji="1" lang="ja-JP" altLang="en-US" dirty="0"/>
                <a:t>データ</a:t>
              </a:r>
            </a:p>
          </p:txBody>
        </p:sp>
        <p:sp>
          <p:nvSpPr>
            <p:cNvPr id="188" name="フリーフォーム: 図形 187">
              <a:extLst>
                <a:ext uri="{FF2B5EF4-FFF2-40B4-BE49-F238E27FC236}">
                  <a16:creationId xmlns:a16="http://schemas.microsoft.com/office/drawing/2014/main" id="{A19B575E-C4D7-4A49-B93B-8C531A7327C5}"/>
                </a:ext>
              </a:extLst>
            </p:cNvPr>
            <p:cNvSpPr/>
            <p:nvPr/>
          </p:nvSpPr>
          <p:spPr>
            <a:xfrm>
              <a:off x="1915809" y="3770722"/>
              <a:ext cx="5406651" cy="282804"/>
            </a:xfrm>
            <a:custGeom>
              <a:avLst/>
              <a:gdLst>
                <a:gd name="connsiteX0" fmla="*/ 0 w 4468306"/>
                <a:gd name="connsiteY0" fmla="*/ 282804 h 282804"/>
                <a:gd name="connsiteX1" fmla="*/ 0 w 4468306"/>
                <a:gd name="connsiteY1" fmla="*/ 0 h 282804"/>
                <a:gd name="connsiteX2" fmla="*/ 4468306 w 4468306"/>
                <a:gd name="connsiteY2" fmla="*/ 0 h 282804"/>
                <a:gd name="connsiteX3" fmla="*/ 4468306 w 4468306"/>
                <a:gd name="connsiteY3" fmla="*/ 254523 h 28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68306" h="282804">
                  <a:moveTo>
                    <a:pt x="0" y="282804"/>
                  </a:moveTo>
                  <a:lnTo>
                    <a:pt x="0" y="0"/>
                  </a:lnTo>
                  <a:lnTo>
                    <a:pt x="4468306" y="0"/>
                  </a:lnTo>
                  <a:lnTo>
                    <a:pt x="4468306" y="254523"/>
                  </a:lnTo>
                </a:path>
              </a:pathLst>
            </a:custGeom>
            <a:noFill/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1" name="グループ化 190">
            <a:extLst>
              <a:ext uri="{FF2B5EF4-FFF2-40B4-BE49-F238E27FC236}">
                <a16:creationId xmlns:a16="http://schemas.microsoft.com/office/drawing/2014/main" id="{CA19D178-E59D-4386-ADAD-3B2F3BA0B8BF}"/>
              </a:ext>
            </a:extLst>
          </p:cNvPr>
          <p:cNvGrpSpPr/>
          <p:nvPr/>
        </p:nvGrpSpPr>
        <p:grpSpPr>
          <a:xfrm>
            <a:off x="1946900" y="4073648"/>
            <a:ext cx="6412930" cy="2290455"/>
            <a:chOff x="1946900" y="4073648"/>
            <a:chExt cx="6412930" cy="2290455"/>
          </a:xfrm>
        </p:grpSpPr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F657F7CD-94EA-4FB0-AFFE-1B57551222E3}"/>
                </a:ext>
              </a:extLst>
            </p:cNvPr>
            <p:cNvSpPr txBox="1"/>
            <p:nvPr/>
          </p:nvSpPr>
          <p:spPr>
            <a:xfrm>
              <a:off x="6462195" y="4073648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効果データ</a:t>
              </a: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73042524-B299-440A-8FB7-CADB96A91349}"/>
                </a:ext>
              </a:extLst>
            </p:cNvPr>
            <p:cNvSpPr txBox="1"/>
            <p:nvPr/>
          </p:nvSpPr>
          <p:spPr>
            <a:xfrm>
              <a:off x="7094740" y="4647768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効果</a:t>
              </a:r>
              <a:r>
                <a:rPr kumimoji="1" lang="ja-JP" altLang="en-US" dirty="0"/>
                <a:t>データ</a:t>
              </a: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2D903EAE-E79F-463A-9D19-43CCFAD78A3C}"/>
                </a:ext>
              </a:extLst>
            </p:cNvPr>
            <p:cNvSpPr txBox="1"/>
            <p:nvPr/>
          </p:nvSpPr>
          <p:spPr>
            <a:xfrm>
              <a:off x="6589236" y="5426676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効果データ</a:t>
              </a:r>
            </a:p>
          </p:txBody>
        </p:sp>
        <p:sp>
          <p:nvSpPr>
            <p:cNvPr id="189" name="フリーフォーム: 図形 188">
              <a:extLst>
                <a:ext uri="{FF2B5EF4-FFF2-40B4-BE49-F238E27FC236}">
                  <a16:creationId xmlns:a16="http://schemas.microsoft.com/office/drawing/2014/main" id="{F1C3877F-F25A-4CC3-B949-164226D01ED4}"/>
                </a:ext>
              </a:extLst>
            </p:cNvPr>
            <p:cNvSpPr/>
            <p:nvPr/>
          </p:nvSpPr>
          <p:spPr>
            <a:xfrm rot="10800000">
              <a:off x="1946900" y="6081299"/>
              <a:ext cx="5406651" cy="282804"/>
            </a:xfrm>
            <a:custGeom>
              <a:avLst/>
              <a:gdLst>
                <a:gd name="connsiteX0" fmla="*/ 0 w 4468306"/>
                <a:gd name="connsiteY0" fmla="*/ 282804 h 282804"/>
                <a:gd name="connsiteX1" fmla="*/ 0 w 4468306"/>
                <a:gd name="connsiteY1" fmla="*/ 0 h 282804"/>
                <a:gd name="connsiteX2" fmla="*/ 4468306 w 4468306"/>
                <a:gd name="connsiteY2" fmla="*/ 0 h 282804"/>
                <a:gd name="connsiteX3" fmla="*/ 4468306 w 4468306"/>
                <a:gd name="connsiteY3" fmla="*/ 254523 h 28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68306" h="282804">
                  <a:moveTo>
                    <a:pt x="0" y="282804"/>
                  </a:moveTo>
                  <a:lnTo>
                    <a:pt x="0" y="0"/>
                  </a:lnTo>
                  <a:lnTo>
                    <a:pt x="4468306" y="0"/>
                  </a:lnTo>
                  <a:lnTo>
                    <a:pt x="4468306" y="254523"/>
                  </a:lnTo>
                </a:path>
              </a:pathLst>
            </a:custGeom>
            <a:noFill/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38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期間損益とリアルタイム会計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667796" y="2455188"/>
            <a:ext cx="0" cy="316835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2612012" y="2455188"/>
            <a:ext cx="0" cy="316835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4122594" y="2455188"/>
            <a:ext cx="0" cy="316835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667796" y="3679324"/>
            <a:ext cx="1944216" cy="5760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前期の集計</a:t>
            </a: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955828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1243860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1531892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>
            <a:off x="1819924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107956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2395988" y="2455188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星 5 16"/>
          <p:cNvSpPr/>
          <p:nvPr/>
        </p:nvSpPr>
        <p:spPr>
          <a:xfrm>
            <a:off x="3260084" y="3679324"/>
            <a:ext cx="504056" cy="576064"/>
          </a:xfrm>
          <a:prstGeom prst="star5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88946" y="52542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現在</a:t>
            </a:r>
          </a:p>
        </p:txBody>
      </p:sp>
      <p:cxnSp>
        <p:nvCxnSpPr>
          <p:cNvPr id="19" name="直線コネクタ 18"/>
          <p:cNvCxnSpPr/>
          <p:nvPr/>
        </p:nvCxnSpPr>
        <p:spPr>
          <a:xfrm>
            <a:off x="3519540" y="4288999"/>
            <a:ext cx="0" cy="8496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3748720" y="5091203"/>
            <a:ext cx="58059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 flipH="1">
            <a:off x="736814" y="5138683"/>
            <a:ext cx="238043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4197929" y="52542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将来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747916" y="52542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過去</a:t>
            </a:r>
          </a:p>
        </p:txBody>
      </p:sp>
      <p:sp>
        <p:nvSpPr>
          <p:cNvPr id="26" name="上カーブ矢印 25"/>
          <p:cNvSpPr/>
          <p:nvPr/>
        </p:nvSpPr>
        <p:spPr>
          <a:xfrm>
            <a:off x="1819924" y="4288999"/>
            <a:ext cx="1699616" cy="645819"/>
          </a:xfrm>
          <a:prstGeom prst="curvedUp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811812" y="4327396"/>
            <a:ext cx="906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フィード</a:t>
            </a:r>
            <a:endParaRPr kumimoji="1" lang="en-US" altLang="ja-JP" dirty="0"/>
          </a:p>
          <a:p>
            <a:r>
              <a:rPr kumimoji="1" lang="ja-JP" altLang="en-US" dirty="0"/>
              <a:t>バック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476108" y="3319284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アクション</a:t>
            </a:r>
          </a:p>
        </p:txBody>
      </p:sp>
      <p:sp>
        <p:nvSpPr>
          <p:cNvPr id="30" name="円/楕円 29"/>
          <p:cNvSpPr/>
          <p:nvPr/>
        </p:nvSpPr>
        <p:spPr>
          <a:xfrm>
            <a:off x="2499424" y="2455188"/>
            <a:ext cx="1020116" cy="1224136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805242" y="1951132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管理ギャップ</a:t>
            </a:r>
          </a:p>
        </p:txBody>
      </p:sp>
      <p:cxnSp>
        <p:nvCxnSpPr>
          <p:cNvPr id="33" name="直線コネクタ 32"/>
          <p:cNvCxnSpPr>
            <a:endCxn id="31" idx="2"/>
          </p:cNvCxnSpPr>
          <p:nvPr/>
        </p:nvCxnSpPr>
        <p:spPr>
          <a:xfrm flipV="1">
            <a:off x="3188076" y="2320464"/>
            <a:ext cx="331464" cy="5667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710187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98219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86251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574283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862315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150347" y="180711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事実</a:t>
            </a:r>
          </a:p>
        </p:txBody>
      </p:sp>
      <p:sp>
        <p:nvSpPr>
          <p:cNvPr id="69" name="角丸四角形吹き出し 19">
            <a:extLst>
              <a:ext uri="{FF2B5EF4-FFF2-40B4-BE49-F238E27FC236}">
                <a16:creationId xmlns:a16="http://schemas.microsoft.com/office/drawing/2014/main" id="{35319181-4A8C-4E7F-ACF0-ED393F1FF009}"/>
              </a:ext>
            </a:extLst>
          </p:cNvPr>
          <p:cNvSpPr/>
          <p:nvPr/>
        </p:nvSpPr>
        <p:spPr>
          <a:xfrm>
            <a:off x="5482113" y="5772886"/>
            <a:ext cx="2423916" cy="864096"/>
          </a:xfrm>
          <a:prstGeom prst="wedgeRoundRectCallout">
            <a:avLst>
              <a:gd name="adj1" fmla="val 43879"/>
              <a:gd name="adj2" fmla="val -1701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最新のデータで常に基準値を更新する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4DF91A2-1989-4AB3-BDC3-3E9A1482A760}"/>
              </a:ext>
            </a:extLst>
          </p:cNvPr>
          <p:cNvGrpSpPr/>
          <p:nvPr/>
        </p:nvGrpSpPr>
        <p:grpSpPr>
          <a:xfrm>
            <a:off x="5098395" y="1562812"/>
            <a:ext cx="3863947" cy="4032447"/>
            <a:chOff x="5098395" y="1562812"/>
            <a:chExt cx="3863947" cy="4032447"/>
          </a:xfrm>
        </p:grpSpPr>
        <p:sp>
          <p:nvSpPr>
            <p:cNvPr id="38" name="雲 37">
              <a:extLst>
                <a:ext uri="{FF2B5EF4-FFF2-40B4-BE49-F238E27FC236}">
                  <a16:creationId xmlns:a16="http://schemas.microsoft.com/office/drawing/2014/main" id="{8187757C-79B0-444C-89F3-21DEC33E4511}"/>
                </a:ext>
              </a:extLst>
            </p:cNvPr>
            <p:cNvSpPr/>
            <p:nvPr/>
          </p:nvSpPr>
          <p:spPr>
            <a:xfrm>
              <a:off x="7042611" y="1562812"/>
              <a:ext cx="1223265" cy="864096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F301AD5D-7EA7-40E4-8FBE-0BFC0069B362}"/>
                </a:ext>
              </a:extLst>
            </p:cNvPr>
            <p:cNvCxnSpPr/>
            <p:nvPr/>
          </p:nvCxnSpPr>
          <p:spPr>
            <a:xfrm>
              <a:off x="5098395" y="2426907"/>
              <a:ext cx="0" cy="316835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80756C2E-0704-44DD-B9FA-A8CC48E18B53}"/>
                </a:ext>
              </a:extLst>
            </p:cNvPr>
            <p:cNvCxnSpPr/>
            <p:nvPr/>
          </p:nvCxnSpPr>
          <p:spPr>
            <a:xfrm>
              <a:off x="7042611" y="2426907"/>
              <a:ext cx="0" cy="316835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1850AA33-1BB1-4B98-94E4-B97E47588171}"/>
                </a:ext>
              </a:extLst>
            </p:cNvPr>
            <p:cNvCxnSpPr/>
            <p:nvPr/>
          </p:nvCxnSpPr>
          <p:spPr>
            <a:xfrm>
              <a:off x="8779436" y="2426907"/>
              <a:ext cx="0" cy="316835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99E6E31C-C531-45DC-8C59-D6884FF7498F}"/>
                </a:ext>
              </a:extLst>
            </p:cNvPr>
            <p:cNvSpPr/>
            <p:nvPr/>
          </p:nvSpPr>
          <p:spPr>
            <a:xfrm>
              <a:off x="5098395" y="3651043"/>
              <a:ext cx="1944216" cy="5760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前期の集計</a:t>
              </a:r>
            </a:p>
          </p:txBody>
        </p:sp>
        <p:cxnSp>
          <p:nvCxnSpPr>
            <p:cNvPr id="43" name="直線矢印コネクタ 42">
              <a:extLst>
                <a:ext uri="{FF2B5EF4-FFF2-40B4-BE49-F238E27FC236}">
                  <a16:creationId xmlns:a16="http://schemas.microsoft.com/office/drawing/2014/main" id="{943CC1A7-02DB-4532-BB1F-FF105A6831B6}"/>
                </a:ext>
              </a:extLst>
            </p:cNvPr>
            <p:cNvCxnSpPr/>
            <p:nvPr/>
          </p:nvCxnSpPr>
          <p:spPr>
            <a:xfrm>
              <a:off x="5386427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3A73960F-0945-4D0F-A2CE-B4479A69AE8A}"/>
                </a:ext>
              </a:extLst>
            </p:cNvPr>
            <p:cNvCxnSpPr/>
            <p:nvPr/>
          </p:nvCxnSpPr>
          <p:spPr>
            <a:xfrm>
              <a:off x="5674459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>
              <a:extLst>
                <a:ext uri="{FF2B5EF4-FFF2-40B4-BE49-F238E27FC236}">
                  <a16:creationId xmlns:a16="http://schemas.microsoft.com/office/drawing/2014/main" id="{EC0BB264-48FB-4B0F-AB55-B4544ECF9CA3}"/>
                </a:ext>
              </a:extLst>
            </p:cNvPr>
            <p:cNvCxnSpPr/>
            <p:nvPr/>
          </p:nvCxnSpPr>
          <p:spPr>
            <a:xfrm>
              <a:off x="5962491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620CAC4F-BC02-4F32-B6EC-51402B906EA9}"/>
                </a:ext>
              </a:extLst>
            </p:cNvPr>
            <p:cNvCxnSpPr/>
            <p:nvPr/>
          </p:nvCxnSpPr>
          <p:spPr>
            <a:xfrm>
              <a:off x="6250523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矢印コネクタ 46">
              <a:extLst>
                <a:ext uri="{FF2B5EF4-FFF2-40B4-BE49-F238E27FC236}">
                  <a16:creationId xmlns:a16="http://schemas.microsoft.com/office/drawing/2014/main" id="{B4AEF62B-DFF7-4A2D-ADFB-E16E44C6D320}"/>
                </a:ext>
              </a:extLst>
            </p:cNvPr>
            <p:cNvCxnSpPr/>
            <p:nvPr/>
          </p:nvCxnSpPr>
          <p:spPr>
            <a:xfrm>
              <a:off x="6538555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E2544917-0977-40AD-B49D-DACAB948EB3A}"/>
                </a:ext>
              </a:extLst>
            </p:cNvPr>
            <p:cNvCxnSpPr/>
            <p:nvPr/>
          </p:nvCxnSpPr>
          <p:spPr>
            <a:xfrm>
              <a:off x="6826587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星 5 16">
              <a:extLst>
                <a:ext uri="{FF2B5EF4-FFF2-40B4-BE49-F238E27FC236}">
                  <a16:creationId xmlns:a16="http://schemas.microsoft.com/office/drawing/2014/main" id="{36020E91-7C77-4AFA-B706-BA0D05E383E7}"/>
                </a:ext>
              </a:extLst>
            </p:cNvPr>
            <p:cNvSpPr/>
            <p:nvPr/>
          </p:nvSpPr>
          <p:spPr>
            <a:xfrm>
              <a:off x="7690683" y="3651043"/>
              <a:ext cx="504056" cy="576064"/>
            </a:xfrm>
            <a:prstGeom prst="star5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6477059-0B7A-45D1-8388-DD3715FA439B}"/>
                </a:ext>
              </a:extLst>
            </p:cNvPr>
            <p:cNvSpPr txBox="1"/>
            <p:nvPr/>
          </p:nvSpPr>
          <p:spPr>
            <a:xfrm>
              <a:off x="7619545" y="52259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現在</a:t>
              </a:r>
            </a:p>
          </p:txBody>
        </p: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C128502F-BE38-41F6-AE42-636642F4EE98}"/>
                </a:ext>
              </a:extLst>
            </p:cNvPr>
            <p:cNvCxnSpPr/>
            <p:nvPr/>
          </p:nvCxnSpPr>
          <p:spPr>
            <a:xfrm>
              <a:off x="7950139" y="4260718"/>
              <a:ext cx="0" cy="84968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矢印コネクタ 51">
              <a:extLst>
                <a:ext uri="{FF2B5EF4-FFF2-40B4-BE49-F238E27FC236}">
                  <a16:creationId xmlns:a16="http://schemas.microsoft.com/office/drawing/2014/main" id="{93BAB2A5-FB0E-400C-BBA8-CDA14E567A2B}"/>
                </a:ext>
              </a:extLst>
            </p:cNvPr>
            <p:cNvCxnSpPr/>
            <p:nvPr/>
          </p:nvCxnSpPr>
          <p:spPr>
            <a:xfrm>
              <a:off x="8250331" y="5091203"/>
              <a:ext cx="70252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矢印コネクタ 52">
              <a:extLst>
                <a:ext uri="{FF2B5EF4-FFF2-40B4-BE49-F238E27FC236}">
                  <a16:creationId xmlns:a16="http://schemas.microsoft.com/office/drawing/2014/main" id="{B3DC6B7B-1383-42FC-9668-90EB50EF6EF7}"/>
                </a:ext>
              </a:extLst>
            </p:cNvPr>
            <p:cNvCxnSpPr/>
            <p:nvPr/>
          </p:nvCxnSpPr>
          <p:spPr>
            <a:xfrm flipH="1">
              <a:off x="5261677" y="5110402"/>
              <a:ext cx="238043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C77B72C-A442-4D30-ADC2-A9B08D6DF2A2}"/>
                </a:ext>
              </a:extLst>
            </p:cNvPr>
            <p:cNvSpPr txBox="1"/>
            <p:nvPr/>
          </p:nvSpPr>
          <p:spPr>
            <a:xfrm>
              <a:off x="8316011" y="52259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将来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528D4D1-1F24-479A-943B-1DD00E758E1F}"/>
                </a:ext>
              </a:extLst>
            </p:cNvPr>
            <p:cNvSpPr txBox="1"/>
            <p:nvPr/>
          </p:nvSpPr>
          <p:spPr>
            <a:xfrm>
              <a:off x="6178515" y="52259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過去</a:t>
              </a:r>
            </a:p>
          </p:txBody>
        </p:sp>
        <p:sp>
          <p:nvSpPr>
            <p:cNvPr id="56" name="上カーブ矢印 25">
              <a:extLst>
                <a:ext uri="{FF2B5EF4-FFF2-40B4-BE49-F238E27FC236}">
                  <a16:creationId xmlns:a16="http://schemas.microsoft.com/office/drawing/2014/main" id="{5ECBCB0A-BF78-4171-B65F-6E2EAFFB021E}"/>
                </a:ext>
              </a:extLst>
            </p:cNvPr>
            <p:cNvSpPr/>
            <p:nvPr/>
          </p:nvSpPr>
          <p:spPr>
            <a:xfrm>
              <a:off x="6250523" y="4260718"/>
              <a:ext cx="1699616" cy="645819"/>
            </a:xfrm>
            <a:prstGeom prst="curvedUp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6258E41-AA87-4473-B732-15694D05DE0E}"/>
                </a:ext>
              </a:extLst>
            </p:cNvPr>
            <p:cNvSpPr txBox="1"/>
            <p:nvPr/>
          </p:nvSpPr>
          <p:spPr>
            <a:xfrm>
              <a:off x="5242411" y="4299115"/>
              <a:ext cx="9060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フィード</a:t>
              </a:r>
              <a:endParaRPr kumimoji="1" lang="en-US" altLang="ja-JP" dirty="0"/>
            </a:p>
            <a:p>
              <a:r>
                <a:rPr kumimoji="1" lang="ja-JP" altLang="en-US" dirty="0"/>
                <a:t>バック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4B6406E-350E-4950-A1BA-EC3CDDFFD2F3}"/>
                </a:ext>
              </a:extLst>
            </p:cNvPr>
            <p:cNvSpPr txBox="1"/>
            <p:nvPr/>
          </p:nvSpPr>
          <p:spPr>
            <a:xfrm>
              <a:off x="8127413" y="3112724"/>
              <a:ext cx="7360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アク</a:t>
              </a:r>
              <a:endParaRPr kumimoji="1" lang="en-US" altLang="ja-JP" dirty="0"/>
            </a:p>
            <a:p>
              <a:r>
                <a:rPr kumimoji="1" lang="ja-JP" altLang="en-US" dirty="0"/>
                <a:t>ション</a:t>
              </a:r>
            </a:p>
          </p:txBody>
        </p:sp>
        <p:cxnSp>
          <p:nvCxnSpPr>
            <p:cNvPr id="59" name="直線矢印コネクタ 58">
              <a:extLst>
                <a:ext uri="{FF2B5EF4-FFF2-40B4-BE49-F238E27FC236}">
                  <a16:creationId xmlns:a16="http://schemas.microsoft.com/office/drawing/2014/main" id="{9BEEF37F-566E-49E1-AE2D-9D567C292C66}"/>
                </a:ext>
              </a:extLst>
            </p:cNvPr>
            <p:cNvCxnSpPr/>
            <p:nvPr/>
          </p:nvCxnSpPr>
          <p:spPr>
            <a:xfrm>
              <a:off x="7978715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矢印コネクタ 59">
              <a:extLst>
                <a:ext uri="{FF2B5EF4-FFF2-40B4-BE49-F238E27FC236}">
                  <a16:creationId xmlns:a16="http://schemas.microsoft.com/office/drawing/2014/main" id="{AD4F54F2-7F80-4EAB-BE6D-0A2BA8A2D8CF}"/>
                </a:ext>
              </a:extLst>
            </p:cNvPr>
            <p:cNvCxnSpPr/>
            <p:nvPr/>
          </p:nvCxnSpPr>
          <p:spPr>
            <a:xfrm>
              <a:off x="7834699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09894EA6-02DE-42C1-BC5D-352123782733}"/>
                </a:ext>
              </a:extLst>
            </p:cNvPr>
            <p:cNvCxnSpPr/>
            <p:nvPr/>
          </p:nvCxnSpPr>
          <p:spPr>
            <a:xfrm>
              <a:off x="7690683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矢印コネクタ 61">
              <a:extLst>
                <a:ext uri="{FF2B5EF4-FFF2-40B4-BE49-F238E27FC236}">
                  <a16:creationId xmlns:a16="http://schemas.microsoft.com/office/drawing/2014/main" id="{30CB4A1A-8C8C-4D5C-AD71-5B959E2F9F52}"/>
                </a:ext>
              </a:extLst>
            </p:cNvPr>
            <p:cNvCxnSpPr/>
            <p:nvPr/>
          </p:nvCxnSpPr>
          <p:spPr>
            <a:xfrm>
              <a:off x="7546667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矢印コネクタ 62">
              <a:extLst>
                <a:ext uri="{FF2B5EF4-FFF2-40B4-BE49-F238E27FC236}">
                  <a16:creationId xmlns:a16="http://schemas.microsoft.com/office/drawing/2014/main" id="{FA6E7B36-07A3-4AA0-AF3B-3C001C10E474}"/>
                </a:ext>
              </a:extLst>
            </p:cNvPr>
            <p:cNvCxnSpPr/>
            <p:nvPr/>
          </p:nvCxnSpPr>
          <p:spPr>
            <a:xfrm>
              <a:off x="7402651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B7FF1F79-2E2B-4926-ACE2-4BD8907011BA}"/>
                </a:ext>
              </a:extLst>
            </p:cNvPr>
            <p:cNvCxnSpPr/>
            <p:nvPr/>
          </p:nvCxnSpPr>
          <p:spPr>
            <a:xfrm>
              <a:off x="7258635" y="2426907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フリーフォーム 1">
              <a:extLst>
                <a:ext uri="{FF2B5EF4-FFF2-40B4-BE49-F238E27FC236}">
                  <a16:creationId xmlns:a16="http://schemas.microsoft.com/office/drawing/2014/main" id="{AFBBB992-58D9-48FA-A8EA-97641F7C5DB3}"/>
                </a:ext>
              </a:extLst>
            </p:cNvPr>
            <p:cNvSpPr/>
            <p:nvPr/>
          </p:nvSpPr>
          <p:spPr>
            <a:xfrm>
              <a:off x="7501523" y="3780201"/>
              <a:ext cx="171450" cy="171450"/>
            </a:xfrm>
            <a:custGeom>
              <a:avLst/>
              <a:gdLst>
                <a:gd name="connsiteX0" fmla="*/ 0 w 171450"/>
                <a:gd name="connsiteY0" fmla="*/ 0 h 171450"/>
                <a:gd name="connsiteX1" fmla="*/ 0 w 171450"/>
                <a:gd name="connsiteY1" fmla="*/ 171450 h 171450"/>
                <a:gd name="connsiteX2" fmla="*/ 171450 w 171450"/>
                <a:gd name="connsiteY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171450">
                  <a:moveTo>
                    <a:pt x="0" y="0"/>
                  </a:moveTo>
                  <a:lnTo>
                    <a:pt x="0" y="171450"/>
                  </a:lnTo>
                  <a:lnTo>
                    <a:pt x="171450" y="17145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フリーフォーム 2">
              <a:extLst>
                <a:ext uri="{FF2B5EF4-FFF2-40B4-BE49-F238E27FC236}">
                  <a16:creationId xmlns:a16="http://schemas.microsoft.com/office/drawing/2014/main" id="{A8A8C5FF-3572-4963-86EB-9009D44C3B7B}"/>
                </a:ext>
              </a:extLst>
            </p:cNvPr>
            <p:cNvSpPr/>
            <p:nvPr/>
          </p:nvSpPr>
          <p:spPr>
            <a:xfrm>
              <a:off x="7423735" y="3767501"/>
              <a:ext cx="241300" cy="241300"/>
            </a:xfrm>
            <a:custGeom>
              <a:avLst/>
              <a:gdLst>
                <a:gd name="connsiteX0" fmla="*/ 0 w 241300"/>
                <a:gd name="connsiteY0" fmla="*/ 0 h 241300"/>
                <a:gd name="connsiteX1" fmla="*/ 0 w 241300"/>
                <a:gd name="connsiteY1" fmla="*/ 241300 h 241300"/>
                <a:gd name="connsiteX2" fmla="*/ 241300 w 241300"/>
                <a:gd name="connsiteY2" fmla="*/ 241300 h 24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300" h="241300">
                  <a:moveTo>
                    <a:pt x="0" y="0"/>
                  </a:moveTo>
                  <a:lnTo>
                    <a:pt x="0" y="241300"/>
                  </a:lnTo>
                  <a:lnTo>
                    <a:pt x="241300" y="2413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フリーフォーム 4">
              <a:extLst>
                <a:ext uri="{FF2B5EF4-FFF2-40B4-BE49-F238E27FC236}">
                  <a16:creationId xmlns:a16="http://schemas.microsoft.com/office/drawing/2014/main" id="{7F550A88-5C8C-41F9-BE1B-EFCA7269B241}"/>
                </a:ext>
              </a:extLst>
            </p:cNvPr>
            <p:cNvSpPr/>
            <p:nvPr/>
          </p:nvSpPr>
          <p:spPr>
            <a:xfrm>
              <a:off x="7341185" y="3780201"/>
              <a:ext cx="311150" cy="298450"/>
            </a:xfrm>
            <a:custGeom>
              <a:avLst/>
              <a:gdLst>
                <a:gd name="connsiteX0" fmla="*/ 0 w 311150"/>
                <a:gd name="connsiteY0" fmla="*/ 0 h 298450"/>
                <a:gd name="connsiteX1" fmla="*/ 0 w 311150"/>
                <a:gd name="connsiteY1" fmla="*/ 298450 h 298450"/>
                <a:gd name="connsiteX2" fmla="*/ 311150 w 311150"/>
                <a:gd name="connsiteY2" fmla="*/ 29845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150" h="298450">
                  <a:moveTo>
                    <a:pt x="0" y="0"/>
                  </a:moveTo>
                  <a:lnTo>
                    <a:pt x="0" y="298450"/>
                  </a:lnTo>
                  <a:lnTo>
                    <a:pt x="311150" y="29845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フリーフォーム 9">
              <a:extLst>
                <a:ext uri="{FF2B5EF4-FFF2-40B4-BE49-F238E27FC236}">
                  <a16:creationId xmlns:a16="http://schemas.microsoft.com/office/drawing/2014/main" id="{1F65A585-16F1-4147-BEAD-11B89E4080EE}"/>
                </a:ext>
              </a:extLst>
            </p:cNvPr>
            <p:cNvSpPr/>
            <p:nvPr/>
          </p:nvSpPr>
          <p:spPr>
            <a:xfrm>
              <a:off x="7252285" y="3767501"/>
              <a:ext cx="412750" cy="387350"/>
            </a:xfrm>
            <a:custGeom>
              <a:avLst/>
              <a:gdLst>
                <a:gd name="connsiteX0" fmla="*/ 0 w 412750"/>
                <a:gd name="connsiteY0" fmla="*/ 0 h 387350"/>
                <a:gd name="connsiteX1" fmla="*/ 0 w 412750"/>
                <a:gd name="connsiteY1" fmla="*/ 387350 h 387350"/>
                <a:gd name="connsiteX2" fmla="*/ 412750 w 412750"/>
                <a:gd name="connsiteY2" fmla="*/ 387350 h 38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2750" h="387350">
                  <a:moveTo>
                    <a:pt x="0" y="0"/>
                  </a:moveTo>
                  <a:lnTo>
                    <a:pt x="0" y="387350"/>
                  </a:lnTo>
                  <a:lnTo>
                    <a:pt x="412750" y="38735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4DB89698-C145-41D0-9D1F-D6768120D19D}"/>
                </a:ext>
              </a:extLst>
            </p:cNvPr>
            <p:cNvSpPr txBox="1"/>
            <p:nvPr/>
          </p:nvSpPr>
          <p:spPr>
            <a:xfrm>
              <a:off x="5140786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B144845-F1BE-4C9F-8DCB-8D6AE9E4D53C}"/>
                </a:ext>
              </a:extLst>
            </p:cNvPr>
            <p:cNvSpPr txBox="1"/>
            <p:nvPr/>
          </p:nvSpPr>
          <p:spPr>
            <a:xfrm>
              <a:off x="5428818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FAA71605-00DD-43FE-8459-3963A32CBF09}"/>
                </a:ext>
              </a:extLst>
            </p:cNvPr>
            <p:cNvSpPr txBox="1"/>
            <p:nvPr/>
          </p:nvSpPr>
          <p:spPr>
            <a:xfrm>
              <a:off x="5716850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91C45D34-B2BE-4A5C-9F42-9773E961231B}"/>
                </a:ext>
              </a:extLst>
            </p:cNvPr>
            <p:cNvSpPr txBox="1"/>
            <p:nvPr/>
          </p:nvSpPr>
          <p:spPr>
            <a:xfrm>
              <a:off x="6004882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47FAFDA2-A482-4302-B048-BDB95B14380B}"/>
                </a:ext>
              </a:extLst>
            </p:cNvPr>
            <p:cNvSpPr txBox="1"/>
            <p:nvPr/>
          </p:nvSpPr>
          <p:spPr>
            <a:xfrm>
              <a:off x="6292914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E5B2145-87B7-4861-8E2B-F534DDBDF015}"/>
                </a:ext>
              </a:extLst>
            </p:cNvPr>
            <p:cNvSpPr txBox="1"/>
            <p:nvPr/>
          </p:nvSpPr>
          <p:spPr>
            <a:xfrm>
              <a:off x="6580946" y="1778835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事実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DB3A461-6724-427E-AE95-11E235F645D4}"/>
                </a:ext>
              </a:extLst>
            </p:cNvPr>
            <p:cNvSpPr txBox="1"/>
            <p:nvPr/>
          </p:nvSpPr>
          <p:spPr>
            <a:xfrm>
              <a:off x="7317576" y="1686502"/>
              <a:ext cx="8098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新しい</a:t>
              </a:r>
              <a:endParaRPr kumimoji="1" lang="en-US" altLang="ja-JP" dirty="0"/>
            </a:p>
            <a:p>
              <a:r>
                <a:rPr lang="ja-JP" altLang="en-US" dirty="0"/>
                <a:t>事実</a:t>
              </a:r>
              <a:endParaRPr kumimoji="1" lang="ja-JP" altLang="en-US" dirty="0"/>
            </a:p>
          </p:txBody>
        </p:sp>
      </p:grp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BA9546-EE36-426E-9088-E0620CCB9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246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情報とデータの分類軸</a:t>
            </a:r>
          </a:p>
        </p:txBody>
      </p:sp>
      <p:sp>
        <p:nvSpPr>
          <p:cNvPr id="5" name="メモ 4"/>
          <p:cNvSpPr/>
          <p:nvPr/>
        </p:nvSpPr>
        <p:spPr>
          <a:xfrm>
            <a:off x="1259632" y="3543672"/>
            <a:ext cx="1656184" cy="720080"/>
          </a:xfrm>
          <a:prstGeom prst="foldedCorne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事実情報</a:t>
            </a:r>
          </a:p>
        </p:txBody>
      </p:sp>
      <p:sp>
        <p:nvSpPr>
          <p:cNvPr id="6" name="メモ 5"/>
          <p:cNvSpPr/>
          <p:nvPr/>
        </p:nvSpPr>
        <p:spPr>
          <a:xfrm>
            <a:off x="6300192" y="3551245"/>
            <a:ext cx="1656184" cy="720080"/>
          </a:xfrm>
          <a:prstGeom prst="foldedCorne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知識情報</a:t>
            </a:r>
          </a:p>
        </p:txBody>
      </p:sp>
      <p:cxnSp>
        <p:nvCxnSpPr>
          <p:cNvPr id="10" name="直線コネクタ 9"/>
          <p:cNvCxnSpPr/>
          <p:nvPr/>
        </p:nvCxnSpPr>
        <p:spPr>
          <a:xfrm>
            <a:off x="3491880" y="3903712"/>
            <a:ext cx="2520280" cy="7573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2594680" y="2072962"/>
            <a:ext cx="4214389" cy="3663013"/>
            <a:chOff x="2594680" y="2072962"/>
            <a:chExt cx="4214389" cy="3663013"/>
          </a:xfrm>
        </p:grpSpPr>
        <p:sp>
          <p:nvSpPr>
            <p:cNvPr id="7" name="メモ 6"/>
            <p:cNvSpPr/>
            <p:nvPr/>
          </p:nvSpPr>
          <p:spPr>
            <a:xfrm>
              <a:off x="2594680" y="5015895"/>
              <a:ext cx="1656184" cy="720080"/>
            </a:xfrm>
            <a:prstGeom prst="foldedCorner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dirty="0">
                  <a:solidFill>
                    <a:schemeClr val="tx1"/>
                  </a:solidFill>
                </a:rPr>
                <a:t>断片情報</a:t>
              </a:r>
            </a:p>
          </p:txBody>
        </p:sp>
        <p:sp>
          <p:nvSpPr>
            <p:cNvPr id="8" name="メモ 7"/>
            <p:cNvSpPr/>
            <p:nvPr/>
          </p:nvSpPr>
          <p:spPr>
            <a:xfrm>
              <a:off x="5152885" y="2072962"/>
              <a:ext cx="1656184" cy="720080"/>
            </a:xfrm>
            <a:prstGeom prst="foldedCorner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dirty="0">
                  <a:solidFill>
                    <a:schemeClr val="tx1"/>
                  </a:solidFill>
                </a:rPr>
                <a:t>統合情報</a:t>
              </a:r>
            </a:p>
          </p:txBody>
        </p:sp>
        <p:cxnSp>
          <p:nvCxnSpPr>
            <p:cNvPr id="11" name="直線コネクタ 10"/>
            <p:cNvCxnSpPr>
              <a:cxnSpLocks/>
            </p:cNvCxnSpPr>
            <p:nvPr/>
          </p:nvCxnSpPr>
          <p:spPr>
            <a:xfrm flipV="1">
              <a:off x="3755453" y="3170584"/>
              <a:ext cx="1824659" cy="1562944"/>
            </a:xfrm>
            <a:prstGeom prst="line">
              <a:avLst/>
            </a:prstGeom>
            <a:ln w="76200">
              <a:solidFill>
                <a:schemeClr val="accent2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スライド番号プレースホルダー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971B4-D1FB-43E2-B929-0E88F141410C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9" name="メモ 8"/>
          <p:cNvSpPr/>
          <p:nvPr/>
        </p:nvSpPr>
        <p:spPr>
          <a:xfrm>
            <a:off x="1406754" y="1442394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メモ 18"/>
          <p:cNvSpPr/>
          <p:nvPr/>
        </p:nvSpPr>
        <p:spPr>
          <a:xfrm>
            <a:off x="1559154" y="1594794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メモ 19"/>
          <p:cNvSpPr/>
          <p:nvPr/>
        </p:nvSpPr>
        <p:spPr>
          <a:xfrm>
            <a:off x="1279506" y="2042997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メモ 20"/>
          <p:cNvSpPr/>
          <p:nvPr/>
        </p:nvSpPr>
        <p:spPr>
          <a:xfrm>
            <a:off x="1559154" y="2425236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メモ 21"/>
          <p:cNvSpPr/>
          <p:nvPr/>
        </p:nvSpPr>
        <p:spPr>
          <a:xfrm>
            <a:off x="2280945" y="1442394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メモ 23"/>
          <p:cNvSpPr/>
          <p:nvPr/>
        </p:nvSpPr>
        <p:spPr>
          <a:xfrm>
            <a:off x="778905" y="4581128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メモ 24"/>
          <p:cNvSpPr/>
          <p:nvPr/>
        </p:nvSpPr>
        <p:spPr>
          <a:xfrm>
            <a:off x="931305" y="4733528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メモ 26"/>
          <p:cNvSpPr/>
          <p:nvPr/>
        </p:nvSpPr>
        <p:spPr>
          <a:xfrm>
            <a:off x="931305" y="5563970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メモ 27"/>
          <p:cNvSpPr/>
          <p:nvPr/>
        </p:nvSpPr>
        <p:spPr>
          <a:xfrm>
            <a:off x="1653096" y="4581128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メモ 31"/>
          <p:cNvSpPr/>
          <p:nvPr/>
        </p:nvSpPr>
        <p:spPr>
          <a:xfrm>
            <a:off x="5361909" y="5539870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メモ 32"/>
          <p:cNvSpPr/>
          <p:nvPr/>
        </p:nvSpPr>
        <p:spPr>
          <a:xfrm>
            <a:off x="5121719" y="5838847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メモ 33"/>
          <p:cNvSpPr/>
          <p:nvPr/>
        </p:nvSpPr>
        <p:spPr>
          <a:xfrm>
            <a:off x="6503151" y="4684060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メモ 34"/>
          <p:cNvSpPr/>
          <p:nvPr/>
        </p:nvSpPr>
        <p:spPr>
          <a:xfrm>
            <a:off x="5695302" y="6009718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メモ 36"/>
          <p:cNvSpPr/>
          <p:nvPr/>
        </p:nvSpPr>
        <p:spPr>
          <a:xfrm>
            <a:off x="7651143" y="2929327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メモ 38"/>
          <p:cNvSpPr/>
          <p:nvPr/>
        </p:nvSpPr>
        <p:spPr>
          <a:xfrm>
            <a:off x="7944512" y="2365724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メモ 40"/>
          <p:cNvSpPr/>
          <p:nvPr/>
        </p:nvSpPr>
        <p:spPr>
          <a:xfrm>
            <a:off x="6507991" y="2967222"/>
            <a:ext cx="432048" cy="402430"/>
          </a:xfrm>
          <a:prstGeom prst="foldedCorner">
            <a:avLst>
              <a:gd name="adj" fmla="val 4825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円柱 11"/>
          <p:cNvSpPr/>
          <p:nvPr/>
        </p:nvSpPr>
        <p:spPr>
          <a:xfrm>
            <a:off x="7585434" y="1890597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円柱 41"/>
          <p:cNvSpPr/>
          <p:nvPr/>
        </p:nvSpPr>
        <p:spPr>
          <a:xfrm>
            <a:off x="8245059" y="1820416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円柱 42"/>
          <p:cNvSpPr/>
          <p:nvPr/>
        </p:nvSpPr>
        <p:spPr>
          <a:xfrm>
            <a:off x="8305368" y="2914073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円柱 43"/>
          <p:cNvSpPr/>
          <p:nvPr/>
        </p:nvSpPr>
        <p:spPr>
          <a:xfrm>
            <a:off x="6930917" y="5246131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円柱 44"/>
          <p:cNvSpPr/>
          <p:nvPr/>
        </p:nvSpPr>
        <p:spPr>
          <a:xfrm>
            <a:off x="7083317" y="5398531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円柱 45"/>
          <p:cNvSpPr/>
          <p:nvPr/>
        </p:nvSpPr>
        <p:spPr>
          <a:xfrm>
            <a:off x="6642885" y="5863255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円柱 46"/>
          <p:cNvSpPr/>
          <p:nvPr/>
        </p:nvSpPr>
        <p:spPr>
          <a:xfrm>
            <a:off x="2030623" y="5958880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円柱 47"/>
          <p:cNvSpPr/>
          <p:nvPr/>
        </p:nvSpPr>
        <p:spPr>
          <a:xfrm>
            <a:off x="1392988" y="5966400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円柱 48"/>
          <p:cNvSpPr/>
          <p:nvPr/>
        </p:nvSpPr>
        <p:spPr>
          <a:xfrm>
            <a:off x="691637" y="5325976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円柱 49"/>
          <p:cNvSpPr/>
          <p:nvPr/>
        </p:nvSpPr>
        <p:spPr>
          <a:xfrm>
            <a:off x="2052865" y="1298221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円柱 50"/>
          <p:cNvSpPr/>
          <p:nvPr/>
        </p:nvSpPr>
        <p:spPr>
          <a:xfrm>
            <a:off x="1991202" y="2797460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円柱 51"/>
          <p:cNvSpPr/>
          <p:nvPr/>
        </p:nvSpPr>
        <p:spPr>
          <a:xfrm>
            <a:off x="1174772" y="2530692"/>
            <a:ext cx="288032" cy="353615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B9D2DDB-DD09-453B-BA9E-387C4AB9ED50}"/>
              </a:ext>
            </a:extLst>
          </p:cNvPr>
          <p:cNvGrpSpPr/>
          <p:nvPr/>
        </p:nvGrpSpPr>
        <p:grpSpPr>
          <a:xfrm>
            <a:off x="3984820" y="2705210"/>
            <a:ext cx="1392187" cy="2495955"/>
            <a:chOff x="3984820" y="2705210"/>
            <a:chExt cx="1392187" cy="2495955"/>
          </a:xfrm>
        </p:grpSpPr>
        <p:sp>
          <p:nvSpPr>
            <p:cNvPr id="13" name="矢印: 上下 12">
              <a:extLst>
                <a:ext uri="{FF2B5EF4-FFF2-40B4-BE49-F238E27FC236}">
                  <a16:creationId xmlns:a16="http://schemas.microsoft.com/office/drawing/2014/main" id="{6631F9B5-A987-4E36-AC02-2E5D29869A0A}"/>
                </a:ext>
              </a:extLst>
            </p:cNvPr>
            <p:cNvSpPr/>
            <p:nvPr/>
          </p:nvSpPr>
          <p:spPr>
            <a:xfrm>
              <a:off x="4494415" y="3151075"/>
              <a:ext cx="461448" cy="1460910"/>
            </a:xfrm>
            <a:prstGeom prst="upDown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メモ 7">
              <a:extLst>
                <a:ext uri="{FF2B5EF4-FFF2-40B4-BE49-F238E27FC236}">
                  <a16:creationId xmlns:a16="http://schemas.microsoft.com/office/drawing/2014/main" id="{68A3E925-9924-40E9-B6A7-F010647B44F8}"/>
                </a:ext>
              </a:extLst>
            </p:cNvPr>
            <p:cNvSpPr/>
            <p:nvPr/>
          </p:nvSpPr>
          <p:spPr>
            <a:xfrm>
              <a:off x="3984820" y="2705210"/>
              <a:ext cx="1024771" cy="291275"/>
            </a:xfrm>
            <a:prstGeom prst="foldedCorner">
              <a:avLst/>
            </a:prstGeom>
            <a:solidFill>
              <a:schemeClr val="bg1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結果系</a:t>
              </a:r>
            </a:p>
          </p:txBody>
        </p:sp>
        <p:sp>
          <p:nvSpPr>
            <p:cNvPr id="54" name="メモ 7">
              <a:extLst>
                <a:ext uri="{FF2B5EF4-FFF2-40B4-BE49-F238E27FC236}">
                  <a16:creationId xmlns:a16="http://schemas.microsoft.com/office/drawing/2014/main" id="{1319B6BD-C730-4D7A-88BC-99AC2CAA55B1}"/>
                </a:ext>
              </a:extLst>
            </p:cNvPr>
            <p:cNvSpPr/>
            <p:nvPr/>
          </p:nvSpPr>
          <p:spPr>
            <a:xfrm>
              <a:off x="4361986" y="4863844"/>
              <a:ext cx="1015021" cy="337321"/>
            </a:xfrm>
            <a:prstGeom prst="foldedCorner">
              <a:avLst/>
            </a:prstGeom>
            <a:solidFill>
              <a:schemeClr val="bg1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原因系</a:t>
              </a:r>
            </a:p>
          </p:txBody>
        </p:sp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7FD33C8-9C9A-4F1A-AAEB-BD84CA67D222}"/>
              </a:ext>
            </a:extLst>
          </p:cNvPr>
          <p:cNvSpPr txBox="1"/>
          <p:nvPr/>
        </p:nvSpPr>
        <p:spPr>
          <a:xfrm>
            <a:off x="2568804" y="2105274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報告書</a:t>
            </a:r>
            <a:endParaRPr kumimoji="1"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</a:rPr>
              <a:t>成績書</a:t>
            </a:r>
            <a:endParaRPr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・・・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53DD40C-C519-4C08-89FE-AEE2EB704F75}"/>
              </a:ext>
            </a:extLst>
          </p:cNvPr>
          <p:cNvSpPr txBox="1"/>
          <p:nvPr/>
        </p:nvSpPr>
        <p:spPr>
          <a:xfrm>
            <a:off x="7032798" y="2264729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図面</a:t>
            </a:r>
            <a:endParaRPr kumimoji="1"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</a:rPr>
              <a:t>規約</a:t>
            </a:r>
            <a:endParaRPr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・・・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94E3918-A659-4667-9B71-160D4352F8C0}"/>
              </a:ext>
            </a:extLst>
          </p:cNvPr>
          <p:cNvSpPr txBox="1"/>
          <p:nvPr/>
        </p:nvSpPr>
        <p:spPr>
          <a:xfrm>
            <a:off x="1547664" y="509795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伝票</a:t>
            </a:r>
            <a:endParaRPr kumimoji="1"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</a:rPr>
              <a:t>測定値</a:t>
            </a:r>
            <a:endParaRPr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・・・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494CC30-D1F9-4350-AC4D-75FA01BA5EB4}"/>
              </a:ext>
            </a:extLst>
          </p:cNvPr>
          <p:cNvSpPr txBox="1"/>
          <p:nvPr/>
        </p:nvSpPr>
        <p:spPr>
          <a:xfrm>
            <a:off x="5925018" y="5159009"/>
            <a:ext cx="1015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ノウハウ</a:t>
            </a:r>
            <a:endParaRPr kumimoji="1"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</a:rPr>
              <a:t>経験値</a:t>
            </a:r>
            <a:endParaRPr lang="en-US" altLang="ja-JP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b="1" dirty="0">
                <a:solidFill>
                  <a:schemeClr val="accent6">
                    <a:lumMod val="50000"/>
                  </a:schemeClr>
                </a:solidFill>
              </a:rPr>
              <a:t>・・・</a:t>
            </a:r>
          </a:p>
        </p:txBody>
      </p:sp>
    </p:spTree>
    <p:extLst>
      <p:ext uri="{BB962C8B-B14F-4D97-AF65-F5344CB8AC3E}">
        <p14:creationId xmlns:p14="http://schemas.microsoft.com/office/powerpoint/2010/main" val="41298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74C37-A2DC-4DAF-AE7E-4E35D1B4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データによるアカウンティング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39730F-43C7-40BF-883E-EE17F53C7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生産現場のデータがお金を生み出すには、データに価値を持たせるのではなく、データに価値を生み出す方法を示す役割を与えることである。</a:t>
            </a:r>
            <a:endParaRPr kumimoji="1" lang="en-US" altLang="ja-JP" dirty="0"/>
          </a:p>
          <a:p>
            <a:r>
              <a:rPr lang="ja-JP" altLang="en-US" dirty="0"/>
              <a:t>実際に価値を生み出すのは、生産を行うユニット（ＳＭＵ）で行われる個々の活動である。すべての活動は、費用の発生要因として把握する。</a:t>
            </a:r>
            <a:endParaRPr lang="en-US" altLang="ja-JP" dirty="0"/>
          </a:p>
          <a:p>
            <a:r>
              <a:rPr lang="ja-JP" altLang="en-US" dirty="0"/>
              <a:t>投入した労役に対する収益は事後的に得られ、時間差がある。また、費用に対応した収益は最後まで確定しない（将来さらに収益がある可能性）。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0A0B8B-9B64-4E64-A4AF-3DCC813FB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14</a:t>
            </a:fld>
            <a:endParaRPr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BCB32CD-207A-4325-8034-B1175742066E}"/>
              </a:ext>
            </a:extLst>
          </p:cNvPr>
          <p:cNvGrpSpPr/>
          <p:nvPr/>
        </p:nvGrpSpPr>
        <p:grpSpPr>
          <a:xfrm>
            <a:off x="897118" y="5043341"/>
            <a:ext cx="7554052" cy="1276786"/>
            <a:chOff x="897118" y="5043341"/>
            <a:chExt cx="7554052" cy="1276786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FE8439D-BC4C-470D-95A9-40696BA1B74C}"/>
                </a:ext>
              </a:extLst>
            </p:cNvPr>
            <p:cNvSpPr txBox="1"/>
            <p:nvPr/>
          </p:nvSpPr>
          <p:spPr>
            <a:xfrm>
              <a:off x="4834474" y="5043341"/>
              <a:ext cx="36166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お金の供給量は、基本的に一定</a:t>
              </a:r>
              <a:endParaRPr kumimoji="1" lang="en-US" altLang="ja-JP" dirty="0"/>
            </a:p>
            <a:p>
              <a:r>
                <a:rPr lang="ja-JP" altLang="en-US" dirty="0"/>
                <a:t>（交換により、全体量は変わらない）</a:t>
              </a:r>
              <a:endParaRPr lang="en-US" altLang="ja-JP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E4B0100-82C9-4F0E-8A90-2B24E5A5500C}"/>
                </a:ext>
              </a:extLst>
            </p:cNvPr>
            <p:cNvSpPr txBox="1"/>
            <p:nvPr/>
          </p:nvSpPr>
          <p:spPr>
            <a:xfrm>
              <a:off x="897118" y="5043341"/>
              <a:ext cx="38731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データの供給量は、常に増大する</a:t>
              </a:r>
              <a:endParaRPr kumimoji="1" lang="en-US" altLang="ja-JP" dirty="0"/>
            </a:p>
            <a:p>
              <a:r>
                <a:rPr lang="ja-JP" altLang="en-US" dirty="0"/>
                <a:t>（交換により、全体量は常に増加する）</a:t>
              </a:r>
              <a:endParaRPr lang="en-US" altLang="ja-JP" dirty="0"/>
            </a:p>
          </p:txBody>
        </p:sp>
        <p:sp>
          <p:nvSpPr>
            <p:cNvPr id="9" name="矢印: 五方向 8">
              <a:extLst>
                <a:ext uri="{FF2B5EF4-FFF2-40B4-BE49-F238E27FC236}">
                  <a16:creationId xmlns:a16="http://schemas.microsoft.com/office/drawing/2014/main" id="{FECBE155-3AC6-481D-8DDF-3FEE8ABF2203}"/>
                </a:ext>
              </a:extLst>
            </p:cNvPr>
            <p:cNvSpPr/>
            <p:nvPr/>
          </p:nvSpPr>
          <p:spPr>
            <a:xfrm>
              <a:off x="1036948" y="5785700"/>
              <a:ext cx="3601040" cy="534427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>
                  <a:solidFill>
                    <a:schemeClr val="tx1"/>
                  </a:solidFill>
                </a:rPr>
                <a:t>データ</a:t>
              </a: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矢印: 五方向 9">
              <a:extLst>
                <a:ext uri="{FF2B5EF4-FFF2-40B4-BE49-F238E27FC236}">
                  <a16:creationId xmlns:a16="http://schemas.microsoft.com/office/drawing/2014/main" id="{A7A7F8EB-F8B2-4068-8FB9-A74AB8E19454}"/>
                </a:ext>
              </a:extLst>
            </p:cNvPr>
            <p:cNvSpPr/>
            <p:nvPr/>
          </p:nvSpPr>
          <p:spPr>
            <a:xfrm flipH="1">
              <a:off x="4770294" y="5785699"/>
              <a:ext cx="3601040" cy="534427"/>
            </a:xfrm>
            <a:prstGeom prst="homePlat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>
                  <a:solidFill>
                    <a:schemeClr val="tx1"/>
                  </a:solidFill>
                </a:rPr>
                <a:t>お金</a:t>
              </a:r>
              <a:endParaRPr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370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08758A-D399-4DB0-A910-D0D9BAAC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つながる工場のためのＩＶＩーＣＩＯＦ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466EF4-17FB-4FB7-83A5-633BE7B31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394" y="1983989"/>
            <a:ext cx="1475338" cy="1346589"/>
          </a:xfrm>
          <a:prstGeom prst="rect">
            <a:avLst/>
          </a:prstGeom>
        </p:spPr>
      </p:pic>
      <p:sp>
        <p:nvSpPr>
          <p:cNvPr id="4" name="Shape 736">
            <a:extLst>
              <a:ext uri="{FF2B5EF4-FFF2-40B4-BE49-F238E27FC236}">
                <a16:creationId xmlns:a16="http://schemas.microsoft.com/office/drawing/2014/main" id="{1B1157F2-D7CD-4FCE-877B-569D79DDABA5}"/>
              </a:ext>
            </a:extLst>
          </p:cNvPr>
          <p:cNvSpPr/>
          <p:nvPr/>
        </p:nvSpPr>
        <p:spPr>
          <a:xfrm>
            <a:off x="2148294" y="1932210"/>
            <a:ext cx="1645538" cy="1450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198"/>
                </a:moveTo>
                <a:lnTo>
                  <a:pt x="6344" y="0"/>
                </a:lnTo>
                <a:lnTo>
                  <a:pt x="21600" y="0"/>
                </a:lnTo>
                <a:lnTo>
                  <a:pt x="21600" y="14402"/>
                </a:lnTo>
                <a:lnTo>
                  <a:pt x="15256" y="21600"/>
                </a:lnTo>
                <a:lnTo>
                  <a:pt x="0" y="21600"/>
                </a:lnTo>
                <a:close/>
                <a:moveTo>
                  <a:pt x="0" y="7198"/>
                </a:moveTo>
                <a:lnTo>
                  <a:pt x="15256" y="7198"/>
                </a:lnTo>
                <a:lnTo>
                  <a:pt x="21600" y="0"/>
                </a:lnTo>
                <a:moveTo>
                  <a:pt x="15256" y="7198"/>
                </a:moveTo>
                <a:lnTo>
                  <a:pt x="15256" y="21600"/>
                </a:lnTo>
              </a:path>
            </a:pathLst>
          </a:custGeom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8DE1CB-EBF1-4100-A092-70CA0927323E}"/>
              </a:ext>
            </a:extLst>
          </p:cNvPr>
          <p:cNvSpPr txBox="1"/>
          <p:nvPr/>
        </p:nvSpPr>
        <p:spPr>
          <a:xfrm>
            <a:off x="773508" y="1372740"/>
            <a:ext cx="1592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スマートな</a:t>
            </a:r>
            <a:endParaRPr kumimoji="1" lang="en-US" altLang="ja-JP" dirty="0"/>
          </a:p>
          <a:p>
            <a:r>
              <a:rPr kumimoji="1" lang="ja-JP" altLang="en-US" dirty="0"/>
              <a:t>ものづくり単位</a:t>
            </a:r>
            <a:endParaRPr kumimoji="1" lang="en-US" altLang="ja-JP" dirty="0"/>
          </a:p>
          <a:p>
            <a:r>
              <a:rPr kumimoji="1" lang="ja-JP" altLang="en-US" dirty="0"/>
              <a:t>（ＳＭＵ）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8FDDE75-7BFB-49C5-809E-8029BE4E874A}"/>
              </a:ext>
            </a:extLst>
          </p:cNvPr>
          <p:cNvSpPr txBox="1"/>
          <p:nvPr/>
        </p:nvSpPr>
        <p:spPr>
          <a:xfrm>
            <a:off x="2591913" y="1443603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サプライヤー</a:t>
            </a:r>
            <a:endParaRPr kumimoji="1" lang="ja-JP" altLang="en-US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EEB8768-C2FC-4C13-B6E8-CE23A89D18D7}"/>
              </a:ext>
            </a:extLst>
          </p:cNvPr>
          <p:cNvGrpSpPr/>
          <p:nvPr/>
        </p:nvGrpSpPr>
        <p:grpSpPr>
          <a:xfrm>
            <a:off x="2998358" y="3206962"/>
            <a:ext cx="473734" cy="276997"/>
            <a:chOff x="5487500" y="5947602"/>
            <a:chExt cx="473734" cy="276997"/>
          </a:xfrm>
        </p:grpSpPr>
        <p:sp>
          <p:nvSpPr>
            <p:cNvPr id="10" name="Shape 810">
              <a:extLst>
                <a:ext uri="{FF2B5EF4-FFF2-40B4-BE49-F238E27FC236}">
                  <a16:creationId xmlns:a16="http://schemas.microsoft.com/office/drawing/2014/main" id="{FE2AD4FD-4A9F-4CFD-BC95-0DC44C502CF4}"/>
                </a:ext>
              </a:extLst>
            </p:cNvPr>
            <p:cNvSpPr/>
            <p:nvPr/>
          </p:nvSpPr>
          <p:spPr>
            <a:xfrm>
              <a:off x="5542953" y="5972621"/>
              <a:ext cx="351221" cy="22613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Shape 811">
              <a:extLst>
                <a:ext uri="{FF2B5EF4-FFF2-40B4-BE49-F238E27FC236}">
                  <a16:creationId xmlns:a16="http://schemas.microsoft.com/office/drawing/2014/main" id="{84F34678-0468-4DB2-8177-A8295830C346}"/>
                </a:ext>
              </a:extLst>
            </p:cNvPr>
            <p:cNvSpPr/>
            <p:nvPr/>
          </p:nvSpPr>
          <p:spPr>
            <a:xfrm>
              <a:off x="5487500" y="5947602"/>
              <a:ext cx="473734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 b="1"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HCT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image4.png">
            <a:extLst>
              <a:ext uri="{FF2B5EF4-FFF2-40B4-BE49-F238E27FC236}">
                <a16:creationId xmlns:a16="http://schemas.microsoft.com/office/drawing/2014/main" id="{5D7CA80B-E9F5-4D22-AAC9-C3B75193E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85334" y="5297731"/>
            <a:ext cx="711231" cy="6275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47BEEC9-0E81-4C3D-A9E3-ABBA447699AC}"/>
              </a:ext>
            </a:extLst>
          </p:cNvPr>
          <p:cNvGrpSpPr/>
          <p:nvPr/>
        </p:nvGrpSpPr>
        <p:grpSpPr>
          <a:xfrm>
            <a:off x="2952327" y="5196131"/>
            <a:ext cx="473734" cy="276997"/>
            <a:chOff x="5487500" y="5947602"/>
            <a:chExt cx="473734" cy="276997"/>
          </a:xfrm>
        </p:grpSpPr>
        <p:sp>
          <p:nvSpPr>
            <p:cNvPr id="17" name="Shape 810">
              <a:extLst>
                <a:ext uri="{FF2B5EF4-FFF2-40B4-BE49-F238E27FC236}">
                  <a16:creationId xmlns:a16="http://schemas.microsoft.com/office/drawing/2014/main" id="{2F3126E7-E83D-46C9-B11D-2BAB0714B970}"/>
                </a:ext>
              </a:extLst>
            </p:cNvPr>
            <p:cNvSpPr/>
            <p:nvPr/>
          </p:nvSpPr>
          <p:spPr>
            <a:xfrm>
              <a:off x="5542953" y="5972621"/>
              <a:ext cx="351221" cy="22613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Shape 811">
              <a:extLst>
                <a:ext uri="{FF2B5EF4-FFF2-40B4-BE49-F238E27FC236}">
                  <a16:creationId xmlns:a16="http://schemas.microsoft.com/office/drawing/2014/main" id="{8EE9EF22-55A1-484A-BD8E-FBA208B40BF5}"/>
                </a:ext>
              </a:extLst>
            </p:cNvPr>
            <p:cNvSpPr/>
            <p:nvPr/>
          </p:nvSpPr>
          <p:spPr>
            <a:xfrm>
              <a:off x="5487500" y="5947602"/>
              <a:ext cx="473734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 b="1"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HCT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image4.png">
            <a:extLst>
              <a:ext uri="{FF2B5EF4-FFF2-40B4-BE49-F238E27FC236}">
                <a16:creationId xmlns:a16="http://schemas.microsoft.com/office/drawing/2014/main" id="{FEDDE22E-0CBD-41A1-8F22-6ADFE93DA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58145" y="5020439"/>
            <a:ext cx="711231" cy="627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4.png">
            <a:extLst>
              <a:ext uri="{FF2B5EF4-FFF2-40B4-BE49-F238E27FC236}">
                <a16:creationId xmlns:a16="http://schemas.microsoft.com/office/drawing/2014/main" id="{66DA7B79-D3CD-4B94-826F-C37606E78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6262" y="5422117"/>
            <a:ext cx="711231" cy="62755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788">
            <a:extLst>
              <a:ext uri="{FF2B5EF4-FFF2-40B4-BE49-F238E27FC236}">
                <a16:creationId xmlns:a16="http://schemas.microsoft.com/office/drawing/2014/main" id="{D994D957-306D-4D31-AA3A-7AAB5150B3AB}"/>
              </a:ext>
            </a:extLst>
          </p:cNvPr>
          <p:cNvSpPr/>
          <p:nvPr/>
        </p:nvSpPr>
        <p:spPr>
          <a:xfrm>
            <a:off x="6857459" y="5578132"/>
            <a:ext cx="200720" cy="132252"/>
          </a:xfrm>
          <a:prstGeom prst="line">
            <a:avLst/>
          </a:prstGeom>
          <a:ln w="57150">
            <a:solidFill>
              <a:srgbClr val="806000"/>
            </a:solidFill>
            <a:miter/>
            <a:tailEnd type="triangle"/>
          </a:ln>
        </p:spPr>
        <p:txBody>
          <a:bodyPr lIns="45719" rIns="45719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003EEB63-6EEE-4614-9A5D-AFB45841931C}"/>
              </a:ext>
            </a:extLst>
          </p:cNvPr>
          <p:cNvSpPr/>
          <p:nvPr/>
        </p:nvSpPr>
        <p:spPr>
          <a:xfrm>
            <a:off x="5728839" y="3970606"/>
            <a:ext cx="2343150" cy="2238375"/>
          </a:xfrm>
          <a:custGeom>
            <a:avLst/>
            <a:gdLst>
              <a:gd name="connsiteX0" fmla="*/ 0 w 2343150"/>
              <a:gd name="connsiteY0" fmla="*/ 2238375 h 2238375"/>
              <a:gd name="connsiteX1" fmla="*/ 0 w 2343150"/>
              <a:gd name="connsiteY1" fmla="*/ 838200 h 2238375"/>
              <a:gd name="connsiteX2" fmla="*/ 752475 w 2343150"/>
              <a:gd name="connsiteY2" fmla="*/ 85725 h 2238375"/>
              <a:gd name="connsiteX3" fmla="*/ 762000 w 2343150"/>
              <a:gd name="connsiteY3" fmla="*/ 0 h 2238375"/>
              <a:gd name="connsiteX4" fmla="*/ 762000 w 2343150"/>
              <a:gd name="connsiteY4" fmla="*/ 828675 h 2238375"/>
              <a:gd name="connsiteX5" fmla="*/ 1571625 w 2343150"/>
              <a:gd name="connsiteY5" fmla="*/ 19050 h 2238375"/>
              <a:gd name="connsiteX6" fmla="*/ 1571625 w 2343150"/>
              <a:gd name="connsiteY6" fmla="*/ 790575 h 2238375"/>
              <a:gd name="connsiteX7" fmla="*/ 2343150 w 2343150"/>
              <a:gd name="connsiteY7" fmla="*/ 19050 h 2238375"/>
              <a:gd name="connsiteX8" fmla="*/ 2343150 w 2343150"/>
              <a:gd name="connsiteY8" fmla="*/ 2219325 h 2238375"/>
              <a:gd name="connsiteX9" fmla="*/ 0 w 2343150"/>
              <a:gd name="connsiteY9" fmla="*/ 2238375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3150" h="2238375">
                <a:moveTo>
                  <a:pt x="0" y="2238375"/>
                </a:moveTo>
                <a:lnTo>
                  <a:pt x="0" y="838200"/>
                </a:lnTo>
                <a:lnTo>
                  <a:pt x="752475" y="85725"/>
                </a:lnTo>
                <a:lnTo>
                  <a:pt x="762000" y="0"/>
                </a:lnTo>
                <a:lnTo>
                  <a:pt x="762000" y="828675"/>
                </a:lnTo>
                <a:lnTo>
                  <a:pt x="1571625" y="19050"/>
                </a:lnTo>
                <a:lnTo>
                  <a:pt x="1571625" y="790575"/>
                </a:lnTo>
                <a:lnTo>
                  <a:pt x="2343150" y="19050"/>
                </a:lnTo>
                <a:lnTo>
                  <a:pt x="2343150" y="2219325"/>
                </a:lnTo>
                <a:lnTo>
                  <a:pt x="0" y="223837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8" name="image4.png">
            <a:extLst>
              <a:ext uri="{FF2B5EF4-FFF2-40B4-BE49-F238E27FC236}">
                <a16:creationId xmlns:a16="http://schemas.microsoft.com/office/drawing/2014/main" id="{C1FFE66B-4918-41EC-955B-DC6452B4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90661" y="2963364"/>
            <a:ext cx="711231" cy="6275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28E0450-B203-4CFC-AD90-30E49D9BB1C5}"/>
              </a:ext>
            </a:extLst>
          </p:cNvPr>
          <p:cNvGrpSpPr/>
          <p:nvPr/>
        </p:nvGrpSpPr>
        <p:grpSpPr>
          <a:xfrm>
            <a:off x="6796255" y="3378660"/>
            <a:ext cx="473734" cy="276997"/>
            <a:chOff x="5487500" y="5947602"/>
            <a:chExt cx="473734" cy="276997"/>
          </a:xfrm>
        </p:grpSpPr>
        <p:sp>
          <p:nvSpPr>
            <p:cNvPr id="40" name="Shape 810">
              <a:extLst>
                <a:ext uri="{FF2B5EF4-FFF2-40B4-BE49-F238E27FC236}">
                  <a16:creationId xmlns:a16="http://schemas.microsoft.com/office/drawing/2014/main" id="{4F009038-A828-42DD-97DA-7B30917CC78A}"/>
                </a:ext>
              </a:extLst>
            </p:cNvPr>
            <p:cNvSpPr/>
            <p:nvPr/>
          </p:nvSpPr>
          <p:spPr>
            <a:xfrm>
              <a:off x="5542953" y="5972621"/>
              <a:ext cx="351221" cy="22613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Shape 811">
              <a:extLst>
                <a:ext uri="{FF2B5EF4-FFF2-40B4-BE49-F238E27FC236}">
                  <a16:creationId xmlns:a16="http://schemas.microsoft.com/office/drawing/2014/main" id="{EE48C110-B7AB-41F7-A5B5-DB65175FC5DD}"/>
                </a:ext>
              </a:extLst>
            </p:cNvPr>
            <p:cNvSpPr/>
            <p:nvPr/>
          </p:nvSpPr>
          <p:spPr>
            <a:xfrm>
              <a:off x="5487500" y="5947602"/>
              <a:ext cx="473734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 b="1"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HCT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7F9CE12-78C3-4C7A-8161-9A2C9AEB6CD2}"/>
              </a:ext>
            </a:extLst>
          </p:cNvPr>
          <p:cNvSpPr txBox="1"/>
          <p:nvPr/>
        </p:nvSpPr>
        <p:spPr>
          <a:xfrm>
            <a:off x="7381846" y="322158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物流センター</a:t>
            </a:r>
            <a:endParaRPr kumimoji="1" lang="en-US" altLang="ja-JP" dirty="0"/>
          </a:p>
          <a:p>
            <a:r>
              <a:rPr kumimoji="1" lang="ja-JP" altLang="en-US" dirty="0"/>
              <a:t>（ＳＭＵ）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4D9B4B8-E3E4-4D84-9631-2C6FC51C3D77}"/>
              </a:ext>
            </a:extLst>
          </p:cNvPr>
          <p:cNvSpPr txBox="1"/>
          <p:nvPr/>
        </p:nvSpPr>
        <p:spPr>
          <a:xfrm>
            <a:off x="5790865" y="57870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客先工場</a:t>
            </a:r>
            <a:endParaRPr kumimoji="1" lang="ja-JP" altLang="en-US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36A05C0-4916-4F92-B488-2F9FBCED2EA5}"/>
              </a:ext>
            </a:extLst>
          </p:cNvPr>
          <p:cNvSpPr txBox="1"/>
          <p:nvPr/>
        </p:nvSpPr>
        <p:spPr>
          <a:xfrm>
            <a:off x="1908131" y="6004936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協力工場（ＳＭＵ）</a:t>
            </a:r>
          </a:p>
        </p:txBody>
      </p:sp>
      <p:sp>
        <p:nvSpPr>
          <p:cNvPr id="57" name="Shape 765">
            <a:extLst>
              <a:ext uri="{FF2B5EF4-FFF2-40B4-BE49-F238E27FC236}">
                <a16:creationId xmlns:a16="http://schemas.microsoft.com/office/drawing/2014/main" id="{A3966832-7DB0-4EAE-B513-BB4D9F3816ED}"/>
              </a:ext>
            </a:extLst>
          </p:cNvPr>
          <p:cNvSpPr/>
          <p:nvPr/>
        </p:nvSpPr>
        <p:spPr>
          <a:xfrm>
            <a:off x="-607390" y="445923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>
              <a:latin typeface="Arial" panose="020B0604020202020204" pitchFamily="34" charset="0"/>
              <a:ea typeface="ＭＳ Ｐゴシック"/>
              <a:cs typeface="Arial" panose="020B0604020202020204" pitchFamily="34" charset="0"/>
              <a:sym typeface="ＭＳ Ｐゴシック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CA141CC-8845-481D-AAB7-E9BD83DB95BB}"/>
              </a:ext>
            </a:extLst>
          </p:cNvPr>
          <p:cNvGrpSpPr/>
          <p:nvPr/>
        </p:nvGrpSpPr>
        <p:grpSpPr>
          <a:xfrm>
            <a:off x="790230" y="3197474"/>
            <a:ext cx="2142956" cy="2917504"/>
            <a:chOff x="790230" y="3197474"/>
            <a:chExt cx="2142956" cy="2917504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C2454C52-A433-4C37-AEDB-827DD1D94C01}"/>
                </a:ext>
              </a:extLst>
            </p:cNvPr>
            <p:cNvSpPr/>
            <p:nvPr/>
          </p:nvSpPr>
          <p:spPr>
            <a:xfrm>
              <a:off x="790230" y="3197474"/>
              <a:ext cx="149592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dirty="0"/>
                <a:t>役者／モノ</a:t>
              </a:r>
              <a:endParaRPr lang="en-US" altLang="ja-JP" dirty="0"/>
            </a:p>
            <a:p>
              <a:r>
                <a:rPr lang="ja-JP" altLang="en-US" dirty="0"/>
                <a:t>情報／データ</a:t>
              </a:r>
            </a:p>
          </p:txBody>
        </p:sp>
        <p:sp>
          <p:nvSpPr>
            <p:cNvPr id="36" name="Shape 788">
              <a:extLst>
                <a:ext uri="{FF2B5EF4-FFF2-40B4-BE49-F238E27FC236}">
                  <a16:creationId xmlns:a16="http://schemas.microsoft.com/office/drawing/2014/main" id="{548E6406-C8A7-4CEA-AF62-FC21EE8D96AF}"/>
                </a:ext>
              </a:extLst>
            </p:cNvPr>
            <p:cNvSpPr/>
            <p:nvPr/>
          </p:nvSpPr>
          <p:spPr>
            <a:xfrm flipH="1">
              <a:off x="2933186" y="3740245"/>
              <a:ext cx="0" cy="1215377"/>
            </a:xfrm>
            <a:prstGeom prst="line">
              <a:avLst/>
            </a:prstGeom>
            <a:ln w="57150">
              <a:solidFill>
                <a:srgbClr val="806000"/>
              </a:solidFill>
              <a:miter/>
              <a:headEnd type="triangle" w="med" len="med"/>
              <a:tailEnd type="none" w="med" len="med"/>
            </a:ln>
          </p:spPr>
          <p:txBody>
            <a:bodyPr lIns="45719" rIns="45719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5CFEF16-1376-466D-9BC1-8E37E3D41858}"/>
                </a:ext>
              </a:extLst>
            </p:cNvPr>
            <p:cNvSpPr txBox="1"/>
            <p:nvPr/>
          </p:nvSpPr>
          <p:spPr>
            <a:xfrm>
              <a:off x="802290" y="5191648"/>
              <a:ext cx="11801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スマートな</a:t>
              </a:r>
              <a:endParaRPr kumimoji="1" lang="en-US" altLang="ja-JP" dirty="0"/>
            </a:p>
            <a:p>
              <a:r>
                <a:rPr kumimoji="1" lang="ja-JP" altLang="en-US" dirty="0"/>
                <a:t>移送単位</a:t>
              </a:r>
              <a:endParaRPr kumimoji="1" lang="en-US" altLang="ja-JP" dirty="0"/>
            </a:p>
            <a:p>
              <a:r>
                <a:rPr kumimoji="1" lang="ja-JP" altLang="en-US" dirty="0"/>
                <a:t>（</a:t>
              </a:r>
              <a:r>
                <a:rPr lang="ja-JP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ＰＬ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kumimoji="1" lang="ja-JP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en-US" altLang="ja-JP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ＭＳ Ｐゴシック"/>
              </a:endParaRPr>
            </a:p>
          </p:txBody>
        </p:sp>
        <p:sp>
          <p:nvSpPr>
            <p:cNvPr id="58" name="吹き出し: 四角形 57">
              <a:extLst>
                <a:ext uri="{FF2B5EF4-FFF2-40B4-BE49-F238E27FC236}">
                  <a16:creationId xmlns:a16="http://schemas.microsoft.com/office/drawing/2014/main" id="{07DC3C70-DF4E-4346-847C-2BA5D93600FD}"/>
                </a:ext>
              </a:extLst>
            </p:cNvPr>
            <p:cNvSpPr/>
            <p:nvPr/>
          </p:nvSpPr>
          <p:spPr>
            <a:xfrm>
              <a:off x="1298964" y="4084286"/>
              <a:ext cx="1040605" cy="965044"/>
            </a:xfrm>
            <a:prstGeom prst="wedgeRectCallout">
              <a:avLst>
                <a:gd name="adj1" fmla="val 85163"/>
                <a:gd name="adj2" fmla="val -4244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四角形: メモ 58">
              <a:extLst>
                <a:ext uri="{FF2B5EF4-FFF2-40B4-BE49-F238E27FC236}">
                  <a16:creationId xmlns:a16="http://schemas.microsoft.com/office/drawing/2014/main" id="{5F5958D4-A6F2-42C0-B1C8-C76B312C62D9}"/>
                </a:ext>
              </a:extLst>
            </p:cNvPr>
            <p:cNvSpPr/>
            <p:nvPr/>
          </p:nvSpPr>
          <p:spPr>
            <a:xfrm>
              <a:off x="1423866" y="4678109"/>
              <a:ext cx="348795" cy="258202"/>
            </a:xfrm>
            <a:prstGeom prst="foldedCorner">
              <a:avLst>
                <a:gd name="adj" fmla="val 46179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0" name="Group 781">
              <a:extLst>
                <a:ext uri="{FF2B5EF4-FFF2-40B4-BE49-F238E27FC236}">
                  <a16:creationId xmlns:a16="http://schemas.microsoft.com/office/drawing/2014/main" id="{3C64624A-58FA-4F83-898E-4C537D0DDD9B}"/>
                </a:ext>
              </a:extLst>
            </p:cNvPr>
            <p:cNvGrpSpPr/>
            <p:nvPr/>
          </p:nvGrpSpPr>
          <p:grpSpPr>
            <a:xfrm>
              <a:off x="1874611" y="4659758"/>
              <a:ext cx="312014" cy="282308"/>
              <a:chOff x="-1" y="0"/>
              <a:chExt cx="377535" cy="282306"/>
            </a:xfrm>
          </p:grpSpPr>
          <p:sp>
            <p:nvSpPr>
              <p:cNvPr id="61" name="Shape 778">
                <a:extLst>
                  <a:ext uri="{FF2B5EF4-FFF2-40B4-BE49-F238E27FC236}">
                    <a16:creationId xmlns:a16="http://schemas.microsoft.com/office/drawing/2014/main" id="{DA851D18-F158-498F-A525-01D87A038468}"/>
                  </a:ext>
                </a:extLst>
              </p:cNvPr>
              <p:cNvSpPr/>
              <p:nvPr/>
            </p:nvSpPr>
            <p:spPr>
              <a:xfrm>
                <a:off x="-1" y="0"/>
                <a:ext cx="377535" cy="282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solidFill>
                <a:srgbClr val="00206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Shape 779">
                <a:extLst>
                  <a:ext uri="{FF2B5EF4-FFF2-40B4-BE49-F238E27FC236}">
                    <a16:creationId xmlns:a16="http://schemas.microsoft.com/office/drawing/2014/main" id="{CBA87183-A675-4E3F-B3B0-D3BF871801B0}"/>
                  </a:ext>
                </a:extLst>
              </p:cNvPr>
              <p:cNvSpPr/>
              <p:nvPr/>
            </p:nvSpPr>
            <p:spPr>
              <a:xfrm>
                <a:off x="-1" y="-1"/>
                <a:ext cx="377536" cy="70578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Shape 780">
                <a:extLst>
                  <a:ext uri="{FF2B5EF4-FFF2-40B4-BE49-F238E27FC236}">
                    <a16:creationId xmlns:a16="http://schemas.microsoft.com/office/drawing/2014/main" id="{A72E4BD1-73ED-4196-A593-977DB9DF3B52}"/>
                  </a:ext>
                </a:extLst>
              </p:cNvPr>
              <p:cNvSpPr/>
              <p:nvPr/>
            </p:nvSpPr>
            <p:spPr>
              <a:xfrm>
                <a:off x="-2" y="0"/>
                <a:ext cx="377536" cy="282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700"/>
                    </a:moveTo>
                    <a:cubicBezTo>
                      <a:pt x="21600" y="4191"/>
                      <a:pt x="16765" y="5400"/>
                      <a:pt x="10800" y="5400"/>
                    </a:cubicBezTo>
                    <a:cubicBezTo>
                      <a:pt x="4835" y="5400"/>
                      <a:pt x="0" y="4191"/>
                      <a:pt x="0" y="2700"/>
                    </a:cubicBez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lnTo>
                      <a:pt x="0" y="27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3F03265C-85D9-4A52-8B96-31079395DC9D}"/>
                </a:ext>
              </a:extLst>
            </p:cNvPr>
            <p:cNvGrpSpPr/>
            <p:nvPr/>
          </p:nvGrpSpPr>
          <p:grpSpPr>
            <a:xfrm>
              <a:off x="1860517" y="4261118"/>
              <a:ext cx="342901" cy="283389"/>
              <a:chOff x="6934841" y="5044321"/>
              <a:chExt cx="342901" cy="283389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5" name="Shape 769">
                <a:extLst>
                  <a:ext uri="{FF2B5EF4-FFF2-40B4-BE49-F238E27FC236}">
                    <a16:creationId xmlns:a16="http://schemas.microsoft.com/office/drawing/2014/main" id="{5EA2CFDA-B840-4041-899D-02197EDFC8F6}"/>
                  </a:ext>
                </a:extLst>
              </p:cNvPr>
              <p:cNvSpPr/>
              <p:nvPr/>
            </p:nvSpPr>
            <p:spPr>
              <a:xfrm>
                <a:off x="6934841" y="5044321"/>
                <a:ext cx="342901" cy="283389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/>
              </a:ln>
            </p:spPr>
            <p:txBody>
              <a:bodyPr lIns="45719" rIns="45719" anchor="ctr"/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6" name="直線コネクタ 65">
                <a:extLst>
                  <a:ext uri="{FF2B5EF4-FFF2-40B4-BE49-F238E27FC236}">
                    <a16:creationId xmlns:a16="http://schemas.microsoft.com/office/drawing/2014/main" id="{1D47009F-13D1-4E1D-B1BC-2AAAA989D0B0}"/>
                  </a:ext>
                </a:extLst>
              </p:cNvPr>
              <p:cNvCxnSpPr/>
              <p:nvPr/>
            </p:nvCxnSpPr>
            <p:spPr>
              <a:xfrm>
                <a:off x="6957880" y="5276088"/>
                <a:ext cx="188331" cy="0"/>
              </a:xfrm>
              <a:prstGeom prst="line">
                <a:avLst/>
              </a:prstGeom>
              <a:grp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4A321B95-E2A7-466E-B3ED-12ED64084F7F}"/>
                </a:ext>
              </a:extLst>
            </p:cNvPr>
            <p:cNvGrpSpPr/>
            <p:nvPr/>
          </p:nvGrpSpPr>
          <p:grpSpPr>
            <a:xfrm>
              <a:off x="1480153" y="4245564"/>
              <a:ext cx="263087" cy="291683"/>
              <a:chOff x="762859" y="2855375"/>
              <a:chExt cx="163356" cy="241060"/>
            </a:xfrm>
          </p:grpSpPr>
          <p:sp>
            <p:nvSpPr>
              <p:cNvPr id="68" name="楕円 67">
                <a:extLst>
                  <a:ext uri="{FF2B5EF4-FFF2-40B4-BE49-F238E27FC236}">
                    <a16:creationId xmlns:a16="http://schemas.microsoft.com/office/drawing/2014/main" id="{7A468101-FFCF-4148-9B2A-0A1340E83FBD}"/>
                  </a:ext>
                </a:extLst>
              </p:cNvPr>
              <p:cNvSpPr/>
              <p:nvPr/>
            </p:nvSpPr>
            <p:spPr>
              <a:xfrm>
                <a:off x="764715" y="2855375"/>
                <a:ext cx="148505" cy="148505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フローチャート: 論理積ゲート 68">
                <a:extLst>
                  <a:ext uri="{FF2B5EF4-FFF2-40B4-BE49-F238E27FC236}">
                    <a16:creationId xmlns:a16="http://schemas.microsoft.com/office/drawing/2014/main" id="{375D3612-B679-493D-96A7-13C5D9EF5C3C}"/>
                  </a:ext>
                </a:extLst>
              </p:cNvPr>
              <p:cNvSpPr/>
              <p:nvPr/>
            </p:nvSpPr>
            <p:spPr>
              <a:xfrm rot="16200000">
                <a:off x="799673" y="2969893"/>
                <a:ext cx="89728" cy="163356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0" name="Group 799">
              <a:extLst>
                <a:ext uri="{FF2B5EF4-FFF2-40B4-BE49-F238E27FC236}">
                  <a16:creationId xmlns:a16="http://schemas.microsoft.com/office/drawing/2014/main" id="{7DCA1835-044E-46DE-AED8-E2C26B466CB3}"/>
                </a:ext>
              </a:extLst>
            </p:cNvPr>
            <p:cNvGrpSpPr/>
            <p:nvPr/>
          </p:nvGrpSpPr>
          <p:grpSpPr>
            <a:xfrm>
              <a:off x="1205963" y="3916585"/>
              <a:ext cx="351221" cy="276997"/>
              <a:chOff x="0" y="-6371"/>
              <a:chExt cx="351219" cy="276996"/>
            </a:xfrm>
          </p:grpSpPr>
          <p:sp>
            <p:nvSpPr>
              <p:cNvPr id="71" name="Shape 797">
                <a:extLst>
                  <a:ext uri="{FF2B5EF4-FFF2-40B4-BE49-F238E27FC236}">
                    <a16:creationId xmlns:a16="http://schemas.microsoft.com/office/drawing/2014/main" id="{F304C2FB-BE66-4B8E-8E4C-E419B61F9378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Shape 798">
                <a:extLst>
                  <a:ext uri="{FF2B5EF4-FFF2-40B4-BE49-F238E27FC236}">
                    <a16:creationId xmlns:a16="http://schemas.microsoft.com/office/drawing/2014/main" id="{D8F7670D-0523-4BFE-807E-415D1C70A42F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C9AEBA8C-65BA-4E79-AAF7-9B5A4741F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3509" y="4872567"/>
              <a:ext cx="369025" cy="408983"/>
            </a:xfrm>
            <a:prstGeom prst="rect">
              <a:avLst/>
            </a:prstGeom>
          </p:spPr>
        </p:pic>
        <p:sp>
          <p:nvSpPr>
            <p:cNvPr id="74" name="Shape 775">
              <a:extLst>
                <a:ext uri="{FF2B5EF4-FFF2-40B4-BE49-F238E27FC236}">
                  <a16:creationId xmlns:a16="http://schemas.microsoft.com/office/drawing/2014/main" id="{42488788-8C95-4396-8135-177451BB9F87}"/>
                </a:ext>
              </a:extLst>
            </p:cNvPr>
            <p:cNvSpPr/>
            <p:nvPr/>
          </p:nvSpPr>
          <p:spPr>
            <a:xfrm rot="10800000">
              <a:off x="1617438" y="3948814"/>
              <a:ext cx="242455" cy="223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3600" y="0"/>
                  </a:ln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FFFC377-B4DB-4AF6-BD0C-E917DA291EE9}"/>
                </a:ext>
              </a:extLst>
            </p:cNvPr>
            <p:cNvSpPr txBox="1"/>
            <p:nvPr/>
          </p:nvSpPr>
          <p:spPr>
            <a:xfrm>
              <a:off x="1588938" y="391593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\</a:t>
              </a:r>
              <a:endParaRPr kumimoji="1" lang="ja-JP" altLang="en-US" sz="1400" dirty="0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5D53EB-5FDD-496B-B591-34E8E419FA0D}"/>
              </a:ext>
            </a:extLst>
          </p:cNvPr>
          <p:cNvGrpSpPr/>
          <p:nvPr/>
        </p:nvGrpSpPr>
        <p:grpSpPr>
          <a:xfrm>
            <a:off x="4093109" y="1301805"/>
            <a:ext cx="4090237" cy="1751791"/>
            <a:chOff x="4093109" y="1301805"/>
            <a:chExt cx="4090237" cy="1751791"/>
          </a:xfrm>
        </p:grpSpPr>
        <p:sp>
          <p:nvSpPr>
            <p:cNvPr id="42" name="Shape 788">
              <a:extLst>
                <a:ext uri="{FF2B5EF4-FFF2-40B4-BE49-F238E27FC236}">
                  <a16:creationId xmlns:a16="http://schemas.microsoft.com/office/drawing/2014/main" id="{DE34BAA0-A6C6-44CB-B444-77763FB87EC6}"/>
                </a:ext>
              </a:extLst>
            </p:cNvPr>
            <p:cNvSpPr/>
            <p:nvPr/>
          </p:nvSpPr>
          <p:spPr>
            <a:xfrm>
              <a:off x="4093109" y="2426038"/>
              <a:ext cx="2192735" cy="627558"/>
            </a:xfrm>
            <a:prstGeom prst="line">
              <a:avLst/>
            </a:prstGeom>
            <a:ln w="57150">
              <a:solidFill>
                <a:srgbClr val="806000"/>
              </a:solidFill>
              <a:miter/>
              <a:tailEnd type="triangle"/>
            </a:ln>
          </p:spPr>
          <p:txBody>
            <a:bodyPr lIns="45719" rIns="45719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D470D084-2F1B-4068-B250-E348F0663A03}"/>
                </a:ext>
              </a:extLst>
            </p:cNvPr>
            <p:cNvGrpSpPr/>
            <p:nvPr/>
          </p:nvGrpSpPr>
          <p:grpSpPr>
            <a:xfrm>
              <a:off x="4290290" y="1616978"/>
              <a:ext cx="620229" cy="664906"/>
              <a:chOff x="5316810" y="5988356"/>
              <a:chExt cx="620229" cy="664906"/>
            </a:xfrm>
          </p:grpSpPr>
          <p:sp>
            <p:nvSpPr>
              <p:cNvPr id="45" name="フリーフォーム 72">
                <a:extLst>
                  <a:ext uri="{FF2B5EF4-FFF2-40B4-BE49-F238E27FC236}">
                    <a16:creationId xmlns:a16="http://schemas.microsoft.com/office/drawing/2014/main" id="{94E432DF-7208-4B2A-84FD-6D3F758C8FDF}"/>
                  </a:ext>
                </a:extLst>
              </p:cNvPr>
              <p:cNvSpPr/>
              <p:nvPr/>
            </p:nvSpPr>
            <p:spPr>
              <a:xfrm>
                <a:off x="5325533" y="6087533"/>
                <a:ext cx="609600" cy="491067"/>
              </a:xfrm>
              <a:custGeom>
                <a:avLst/>
                <a:gdLst>
                  <a:gd name="connsiteX0" fmla="*/ 609600 w 609600"/>
                  <a:gd name="connsiteY0" fmla="*/ 423334 h 491067"/>
                  <a:gd name="connsiteX1" fmla="*/ 609600 w 609600"/>
                  <a:gd name="connsiteY1" fmla="*/ 0 h 491067"/>
                  <a:gd name="connsiteX2" fmla="*/ 406400 w 609600"/>
                  <a:gd name="connsiteY2" fmla="*/ 0 h 491067"/>
                  <a:gd name="connsiteX3" fmla="*/ 406400 w 609600"/>
                  <a:gd name="connsiteY3" fmla="*/ 270934 h 491067"/>
                  <a:gd name="connsiteX4" fmla="*/ 0 w 609600"/>
                  <a:gd name="connsiteY4" fmla="*/ 270934 h 491067"/>
                  <a:gd name="connsiteX5" fmla="*/ 0 w 609600"/>
                  <a:gd name="connsiteY5" fmla="*/ 491067 h 491067"/>
                  <a:gd name="connsiteX6" fmla="*/ 609600 w 609600"/>
                  <a:gd name="connsiteY6" fmla="*/ 491067 h 491067"/>
                  <a:gd name="connsiteX7" fmla="*/ 609600 w 609600"/>
                  <a:gd name="connsiteY7" fmla="*/ 423334 h 491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9600" h="491067">
                    <a:moveTo>
                      <a:pt x="609600" y="423334"/>
                    </a:moveTo>
                    <a:lnTo>
                      <a:pt x="609600" y="0"/>
                    </a:lnTo>
                    <a:lnTo>
                      <a:pt x="406400" y="0"/>
                    </a:lnTo>
                    <a:lnTo>
                      <a:pt x="406400" y="270934"/>
                    </a:lnTo>
                    <a:lnTo>
                      <a:pt x="0" y="270934"/>
                    </a:lnTo>
                    <a:lnTo>
                      <a:pt x="0" y="491067"/>
                    </a:lnTo>
                    <a:lnTo>
                      <a:pt x="609600" y="491067"/>
                    </a:lnTo>
                    <a:lnTo>
                      <a:pt x="609600" y="423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1 つの角を切り取った四角形 73">
                <a:extLst>
                  <a:ext uri="{FF2B5EF4-FFF2-40B4-BE49-F238E27FC236}">
                    <a16:creationId xmlns:a16="http://schemas.microsoft.com/office/drawing/2014/main" id="{BBC87542-B00A-4934-9A9D-1BB8D8BB70D1}"/>
                  </a:ext>
                </a:extLst>
              </p:cNvPr>
              <p:cNvSpPr/>
              <p:nvPr/>
            </p:nvSpPr>
            <p:spPr>
              <a:xfrm flipH="1">
                <a:off x="5323627" y="5988356"/>
                <a:ext cx="384193" cy="360133"/>
              </a:xfrm>
              <a:prstGeom prst="snip1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円/楕円 74">
                <a:extLst>
                  <a:ext uri="{FF2B5EF4-FFF2-40B4-BE49-F238E27FC236}">
                    <a16:creationId xmlns:a16="http://schemas.microsoft.com/office/drawing/2014/main" id="{8E334EA7-2C9E-430D-A9F1-7D62406B80BD}"/>
                  </a:ext>
                </a:extLst>
              </p:cNvPr>
              <p:cNvSpPr/>
              <p:nvPr/>
            </p:nvSpPr>
            <p:spPr>
              <a:xfrm>
                <a:off x="5748601" y="6512282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円/楕円 75">
                <a:extLst>
                  <a:ext uri="{FF2B5EF4-FFF2-40B4-BE49-F238E27FC236}">
                    <a16:creationId xmlns:a16="http://schemas.microsoft.com/office/drawing/2014/main" id="{CF3D7583-12C7-4517-B652-0EABD22034E7}"/>
                  </a:ext>
                </a:extLst>
              </p:cNvPr>
              <p:cNvSpPr/>
              <p:nvPr/>
            </p:nvSpPr>
            <p:spPr>
              <a:xfrm>
                <a:off x="5486137" y="6520748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円/楕円 76">
                <a:extLst>
                  <a:ext uri="{FF2B5EF4-FFF2-40B4-BE49-F238E27FC236}">
                    <a16:creationId xmlns:a16="http://schemas.microsoft.com/office/drawing/2014/main" id="{656F6EB1-F2F2-44D5-9642-5C034F01FB61}"/>
                  </a:ext>
                </a:extLst>
              </p:cNvPr>
              <p:cNvSpPr/>
              <p:nvPr/>
            </p:nvSpPr>
            <p:spPr>
              <a:xfrm>
                <a:off x="5316810" y="6520747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BCB7FCFF-4C96-4CD5-9CDE-AFDBB2696D45}"/>
                  </a:ext>
                </a:extLst>
              </p:cNvPr>
              <p:cNvCxnSpPr/>
              <p:nvPr/>
            </p:nvCxnSpPr>
            <p:spPr>
              <a:xfrm>
                <a:off x="5469203" y="6051179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72062FB9-18B0-4CAB-B042-C3177AF594E7}"/>
                  </a:ext>
                </a:extLst>
              </p:cNvPr>
              <p:cNvCxnSpPr/>
              <p:nvPr/>
            </p:nvCxnSpPr>
            <p:spPr>
              <a:xfrm>
                <a:off x="5570801" y="6068110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73AA4C90-3198-424F-8A19-1277F7629DF7}"/>
                  </a:ext>
                </a:extLst>
              </p:cNvPr>
              <p:cNvSpPr/>
              <p:nvPr/>
            </p:nvSpPr>
            <p:spPr>
              <a:xfrm>
                <a:off x="5799700" y="6136101"/>
                <a:ext cx="137339" cy="24062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B5AC1DC2-8FFF-469A-816E-AB216A839B8C}"/>
                </a:ext>
              </a:extLst>
            </p:cNvPr>
            <p:cNvGrpSpPr/>
            <p:nvPr/>
          </p:nvGrpSpPr>
          <p:grpSpPr>
            <a:xfrm>
              <a:off x="6716775" y="1301805"/>
              <a:ext cx="1466571" cy="1553990"/>
              <a:chOff x="5150763" y="1497329"/>
              <a:chExt cx="1466571" cy="1553990"/>
            </a:xfrm>
          </p:grpSpPr>
          <p:sp>
            <p:nvSpPr>
              <p:cNvPr id="77" name="Shape 765">
                <a:extLst>
                  <a:ext uri="{FF2B5EF4-FFF2-40B4-BE49-F238E27FC236}">
                    <a16:creationId xmlns:a16="http://schemas.microsoft.com/office/drawing/2014/main" id="{739883AB-35C6-4A27-B01B-8FD870315A37}"/>
                  </a:ext>
                </a:extLst>
              </p:cNvPr>
              <p:cNvSpPr/>
              <p:nvPr/>
            </p:nvSpPr>
            <p:spPr>
              <a:xfrm>
                <a:off x="5600183" y="2681987"/>
                <a:ext cx="568423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r>
                  <a:rPr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ＰＬ</a:t>
                </a: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  <a:endParaRPr dirty="0"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  <a:sym typeface="ＭＳ Ｐゴシック"/>
                </a:endParaRPr>
              </a:p>
            </p:txBody>
          </p:sp>
          <p:sp>
            <p:nvSpPr>
              <p:cNvPr id="78" name="吹き出し: 四角形 77">
                <a:extLst>
                  <a:ext uri="{FF2B5EF4-FFF2-40B4-BE49-F238E27FC236}">
                    <a16:creationId xmlns:a16="http://schemas.microsoft.com/office/drawing/2014/main" id="{54C62339-0FA8-477B-B16C-FBFD0300B1E1}"/>
                  </a:ext>
                </a:extLst>
              </p:cNvPr>
              <p:cNvSpPr/>
              <p:nvPr/>
            </p:nvSpPr>
            <p:spPr>
              <a:xfrm>
                <a:off x="5243763" y="1646626"/>
                <a:ext cx="1040606" cy="965044"/>
              </a:xfrm>
              <a:prstGeom prst="wedgeRectCallout">
                <a:avLst>
                  <a:gd name="adj1" fmla="val -106142"/>
                  <a:gd name="adj2" fmla="val 85862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四角形: メモ 78">
                <a:extLst>
                  <a:ext uri="{FF2B5EF4-FFF2-40B4-BE49-F238E27FC236}">
                    <a16:creationId xmlns:a16="http://schemas.microsoft.com/office/drawing/2014/main" id="{94C77CEF-8F37-4DE6-8617-FB478B88756A}"/>
                  </a:ext>
                </a:extLst>
              </p:cNvPr>
              <p:cNvSpPr/>
              <p:nvPr/>
            </p:nvSpPr>
            <p:spPr>
              <a:xfrm>
                <a:off x="5368666" y="2249974"/>
                <a:ext cx="348795" cy="258202"/>
              </a:xfrm>
              <a:prstGeom prst="foldedCorner">
                <a:avLst>
                  <a:gd name="adj" fmla="val 46179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0" name="Group 781">
                <a:extLst>
                  <a:ext uri="{FF2B5EF4-FFF2-40B4-BE49-F238E27FC236}">
                    <a16:creationId xmlns:a16="http://schemas.microsoft.com/office/drawing/2014/main" id="{B3A39A63-F38D-4679-9B34-29697447F00A}"/>
                  </a:ext>
                </a:extLst>
              </p:cNvPr>
              <p:cNvGrpSpPr/>
              <p:nvPr/>
            </p:nvGrpSpPr>
            <p:grpSpPr>
              <a:xfrm>
                <a:off x="5819411" y="2231623"/>
                <a:ext cx="312014" cy="282308"/>
                <a:chOff x="-1" y="0"/>
                <a:chExt cx="377535" cy="282306"/>
              </a:xfrm>
            </p:grpSpPr>
            <p:sp>
              <p:nvSpPr>
                <p:cNvPr id="93" name="Shape 778">
                  <a:extLst>
                    <a:ext uri="{FF2B5EF4-FFF2-40B4-BE49-F238E27FC236}">
                      <a16:creationId xmlns:a16="http://schemas.microsoft.com/office/drawing/2014/main" id="{A778DFAD-D6A2-47A3-8D45-7F815E20119D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377535" cy="2823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Shape 779">
                  <a:extLst>
                    <a:ext uri="{FF2B5EF4-FFF2-40B4-BE49-F238E27FC236}">
                      <a16:creationId xmlns:a16="http://schemas.microsoft.com/office/drawing/2014/main" id="{868CA12D-7227-4CC9-8203-62384DED4437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377536" cy="70578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Shape 780">
                  <a:extLst>
                    <a:ext uri="{FF2B5EF4-FFF2-40B4-BE49-F238E27FC236}">
                      <a16:creationId xmlns:a16="http://schemas.microsoft.com/office/drawing/2014/main" id="{1B426C4B-75E7-4E1D-AB0E-17ACAB409FA7}"/>
                    </a:ext>
                  </a:extLst>
                </p:cNvPr>
                <p:cNvSpPr/>
                <p:nvPr/>
              </p:nvSpPr>
              <p:spPr>
                <a:xfrm>
                  <a:off x="-2" y="0"/>
                  <a:ext cx="377536" cy="2823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1" name="グループ化 80">
                <a:extLst>
                  <a:ext uri="{FF2B5EF4-FFF2-40B4-BE49-F238E27FC236}">
                    <a16:creationId xmlns:a16="http://schemas.microsoft.com/office/drawing/2014/main" id="{599DC25E-27D7-456D-84B1-E921C458966D}"/>
                  </a:ext>
                </a:extLst>
              </p:cNvPr>
              <p:cNvGrpSpPr/>
              <p:nvPr/>
            </p:nvGrpSpPr>
            <p:grpSpPr>
              <a:xfrm>
                <a:off x="5805317" y="1832983"/>
                <a:ext cx="342901" cy="283389"/>
                <a:chOff x="6934841" y="5044321"/>
                <a:chExt cx="342901" cy="283389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91" name="Shape 769">
                  <a:extLst>
                    <a:ext uri="{FF2B5EF4-FFF2-40B4-BE49-F238E27FC236}">
                      <a16:creationId xmlns:a16="http://schemas.microsoft.com/office/drawing/2014/main" id="{8EC3FA92-0CF6-4298-A213-514163132CE2}"/>
                    </a:ext>
                  </a:extLst>
                </p:cNvPr>
                <p:cNvSpPr/>
                <p:nvPr/>
              </p:nvSpPr>
              <p:spPr>
                <a:xfrm>
                  <a:off x="6934841" y="5044321"/>
                  <a:ext cx="342901" cy="283389"/>
                </a:xfrm>
                <a:prstGeom prst="rect">
                  <a:avLst/>
                </a:prstGeom>
                <a:grpFill/>
                <a:ln w="12700">
                  <a:solidFill>
                    <a:srgbClr val="000000"/>
                  </a:solidFill>
                  <a:miter/>
                </a:ln>
              </p:spPr>
              <p:txBody>
                <a:bodyPr lIns="45719" rIns="45719" anchor="ctr"/>
                <a:lstStyle/>
                <a:p>
                  <a:pPr algn="ctr"/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2" name="直線コネクタ 91">
                  <a:extLst>
                    <a:ext uri="{FF2B5EF4-FFF2-40B4-BE49-F238E27FC236}">
                      <a16:creationId xmlns:a16="http://schemas.microsoft.com/office/drawing/2014/main" id="{DF65A283-469A-4832-8D74-CCC2C1AE787F}"/>
                    </a:ext>
                  </a:extLst>
                </p:cNvPr>
                <p:cNvCxnSpPr/>
                <p:nvPr/>
              </p:nvCxnSpPr>
              <p:spPr>
                <a:xfrm>
                  <a:off x="6957880" y="5276088"/>
                  <a:ext cx="188331" cy="0"/>
                </a:xfrm>
                <a:prstGeom prst="line">
                  <a:avLst/>
                </a:prstGeom>
                <a:grp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69A87241-D395-4AF0-94BC-C24664A4D5BA}"/>
                  </a:ext>
                </a:extLst>
              </p:cNvPr>
              <p:cNvGrpSpPr/>
              <p:nvPr/>
            </p:nvGrpSpPr>
            <p:grpSpPr>
              <a:xfrm>
                <a:off x="5424953" y="1817429"/>
                <a:ext cx="263087" cy="291683"/>
                <a:chOff x="762859" y="2855375"/>
                <a:chExt cx="163356" cy="241060"/>
              </a:xfrm>
            </p:grpSpPr>
            <p:sp>
              <p:nvSpPr>
                <p:cNvPr id="89" name="楕円 88">
                  <a:extLst>
                    <a:ext uri="{FF2B5EF4-FFF2-40B4-BE49-F238E27FC236}">
                      <a16:creationId xmlns:a16="http://schemas.microsoft.com/office/drawing/2014/main" id="{AFBC9E93-A8EC-410F-A720-863844D7231A}"/>
                    </a:ext>
                  </a:extLst>
                </p:cNvPr>
                <p:cNvSpPr/>
                <p:nvPr/>
              </p:nvSpPr>
              <p:spPr>
                <a:xfrm>
                  <a:off x="764715" y="2855375"/>
                  <a:ext cx="148505" cy="14850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フローチャート: 論理積ゲート 89">
                  <a:extLst>
                    <a:ext uri="{FF2B5EF4-FFF2-40B4-BE49-F238E27FC236}">
                      <a16:creationId xmlns:a16="http://schemas.microsoft.com/office/drawing/2014/main" id="{0735BF5D-B443-44DD-A68F-696838B1EC5C}"/>
                    </a:ext>
                  </a:extLst>
                </p:cNvPr>
                <p:cNvSpPr/>
                <p:nvPr/>
              </p:nvSpPr>
              <p:spPr>
                <a:xfrm rot="16200000">
                  <a:off x="799673" y="2969893"/>
                  <a:ext cx="89728" cy="163356"/>
                </a:xfrm>
                <a:prstGeom prst="flowChartDelay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" name="Group 799">
                <a:extLst>
                  <a:ext uri="{FF2B5EF4-FFF2-40B4-BE49-F238E27FC236}">
                    <a16:creationId xmlns:a16="http://schemas.microsoft.com/office/drawing/2014/main" id="{8FA5213D-5CC8-457A-87F0-C7471266E2BB}"/>
                  </a:ext>
                </a:extLst>
              </p:cNvPr>
              <p:cNvGrpSpPr/>
              <p:nvPr/>
            </p:nvGrpSpPr>
            <p:grpSpPr>
              <a:xfrm>
                <a:off x="5150763" y="1497975"/>
                <a:ext cx="351221" cy="276997"/>
                <a:chOff x="0" y="-6371"/>
                <a:chExt cx="351219" cy="276996"/>
              </a:xfrm>
            </p:grpSpPr>
            <p:sp>
              <p:nvSpPr>
                <p:cNvPr id="87" name="Shape 797">
                  <a:extLst>
                    <a:ext uri="{FF2B5EF4-FFF2-40B4-BE49-F238E27FC236}">
                      <a16:creationId xmlns:a16="http://schemas.microsoft.com/office/drawing/2014/main" id="{E0E089D2-EED9-4D1E-9A49-EC3F3E301A64}"/>
                    </a:ext>
                  </a:extLst>
                </p:cNvPr>
                <p:cNvSpPr/>
                <p:nvPr/>
              </p:nvSpPr>
              <p:spPr>
                <a:xfrm>
                  <a:off x="0" y="19059"/>
                  <a:ext cx="351219" cy="226136"/>
                </a:xfrm>
                <a:prstGeom prst="rect">
                  <a:avLst/>
                </a:prstGeom>
                <a:solidFill>
                  <a:srgbClr val="800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 b="1">
                      <a:solidFill>
                        <a:srgbClr val="FFFFFF"/>
                      </a:solidFill>
                    </a:defRPr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Shape 798">
                  <a:extLst>
                    <a:ext uri="{FF2B5EF4-FFF2-40B4-BE49-F238E27FC236}">
                      <a16:creationId xmlns:a16="http://schemas.microsoft.com/office/drawing/2014/main" id="{0EB65D2B-9316-4B9E-AABC-937BC53D733E}"/>
                    </a:ext>
                  </a:extLst>
                </p:cNvPr>
                <p:cNvSpPr/>
                <p:nvPr/>
              </p:nvSpPr>
              <p:spPr>
                <a:xfrm>
                  <a:off x="0" y="-6371"/>
                  <a:ext cx="351219" cy="2769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12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>
                      <a:latin typeface="Arial" panose="020B0604020202020204" pitchFamily="34" charset="0"/>
                      <a:cs typeface="Arial" panose="020B0604020202020204" pitchFamily="34" charset="0"/>
                    </a:rPr>
                    <a:t>ID</a:t>
                  </a:r>
                </a:p>
              </p:txBody>
            </p:sp>
          </p:grpSp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144C8B39-039E-4747-BC0E-9EF323BA0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48309" y="2444432"/>
                <a:ext cx="369025" cy="408983"/>
              </a:xfrm>
              <a:prstGeom prst="rect">
                <a:avLst/>
              </a:prstGeom>
            </p:spPr>
          </p:pic>
          <p:sp>
            <p:nvSpPr>
              <p:cNvPr id="85" name="Shape 775">
                <a:extLst>
                  <a:ext uri="{FF2B5EF4-FFF2-40B4-BE49-F238E27FC236}">
                    <a16:creationId xmlns:a16="http://schemas.microsoft.com/office/drawing/2014/main" id="{FB65FBB7-B062-4B9B-8D33-82FE02176E9A}"/>
                  </a:ext>
                </a:extLst>
              </p:cNvPr>
              <p:cNvSpPr/>
              <p:nvPr/>
            </p:nvSpPr>
            <p:spPr>
              <a:xfrm rot="10800000">
                <a:off x="5562238" y="1530204"/>
                <a:ext cx="242455" cy="2233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3600" y="0"/>
                    </a:lnTo>
                    <a:lnTo>
                      <a:pt x="18000" y="0"/>
                    </a:lnTo>
                    <a:cubicBezTo>
                      <a:pt x="19988" y="0"/>
                      <a:pt x="21600" y="4835"/>
                      <a:pt x="21600" y="10800"/>
                    </a:cubicBezTo>
                    <a:cubicBezTo>
                      <a:pt x="21600" y="16765"/>
                      <a:pt x="19988" y="21600"/>
                      <a:pt x="18000" y="21600"/>
                    </a:cubicBez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505CE280-EE20-4A46-A4FD-B84698260572}"/>
                  </a:ext>
                </a:extLst>
              </p:cNvPr>
              <p:cNvSpPr txBox="1"/>
              <p:nvPr/>
            </p:nvSpPr>
            <p:spPr>
              <a:xfrm>
                <a:off x="5533738" y="1497329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/>
                  <a:t>\</a:t>
                </a:r>
                <a:endParaRPr kumimoji="1" lang="ja-JP" altLang="en-US" sz="1400" dirty="0"/>
              </a:p>
            </p:txBody>
          </p:sp>
        </p:grpSp>
      </p:grp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2C6E2378-5CF5-4F33-A1A7-1D0B51A4EB93}"/>
              </a:ext>
            </a:extLst>
          </p:cNvPr>
          <p:cNvSpPr txBox="1"/>
          <p:nvPr/>
        </p:nvSpPr>
        <p:spPr>
          <a:xfrm>
            <a:off x="6498575" y="471215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ＳＭＵ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2D09E503-61A7-45F0-A7F0-EE5E24A4A0FC}"/>
              </a:ext>
            </a:extLst>
          </p:cNvPr>
          <p:cNvSpPr txBox="1"/>
          <p:nvPr/>
        </p:nvSpPr>
        <p:spPr>
          <a:xfrm>
            <a:off x="7292518" y="507501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ＳＭＵ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821CFA-0F2F-4E5C-8C02-DBC78DB8EE74}"/>
              </a:ext>
            </a:extLst>
          </p:cNvPr>
          <p:cNvGrpSpPr/>
          <p:nvPr/>
        </p:nvGrpSpPr>
        <p:grpSpPr>
          <a:xfrm>
            <a:off x="3502698" y="1320783"/>
            <a:ext cx="3144543" cy="5037803"/>
            <a:chOff x="3502698" y="1320783"/>
            <a:chExt cx="3144543" cy="5037803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431ACC91-C3E8-478A-89EF-9AF52E897172}"/>
                </a:ext>
              </a:extLst>
            </p:cNvPr>
            <p:cNvGrpSpPr/>
            <p:nvPr/>
          </p:nvGrpSpPr>
          <p:grpSpPr>
            <a:xfrm>
              <a:off x="5311228" y="1320783"/>
              <a:ext cx="1061680" cy="1066493"/>
              <a:chOff x="3452191" y="4069103"/>
              <a:chExt cx="1061680" cy="1066493"/>
            </a:xfrm>
          </p:grpSpPr>
          <p:sp>
            <p:nvSpPr>
              <p:cNvPr id="104" name="Shape 803">
                <a:extLst>
                  <a:ext uri="{FF2B5EF4-FFF2-40B4-BE49-F238E27FC236}">
                    <a16:creationId xmlns:a16="http://schemas.microsoft.com/office/drawing/2014/main" id="{A51C8063-B531-418D-A795-401DC0F1415D}"/>
                  </a:ext>
                </a:extLst>
              </p:cNvPr>
              <p:cNvSpPr/>
              <p:nvPr/>
            </p:nvSpPr>
            <p:spPr>
              <a:xfrm>
                <a:off x="3452191" y="4556588"/>
                <a:ext cx="157051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/>
              </a:ln>
            </p:spPr>
            <p:txBody>
              <a:bodyPr lIns="45719" rIns="45719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4ADED8CF-9168-4DFD-A639-B6BA042F3AB8}"/>
                  </a:ext>
                </a:extLst>
              </p:cNvPr>
              <p:cNvSpPr/>
              <p:nvPr/>
            </p:nvSpPr>
            <p:spPr>
              <a:xfrm>
                <a:off x="3550606" y="4190139"/>
                <a:ext cx="800562" cy="55295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dirty="0">
                    <a:solidFill>
                      <a:schemeClr val="tx1"/>
                    </a:solidFill>
                  </a:rPr>
                  <a:t>連携管理</a:t>
                </a:r>
                <a:endParaRPr lang="en-US" altLang="ja-JP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Shape 765">
                <a:extLst>
                  <a:ext uri="{FF2B5EF4-FFF2-40B4-BE49-F238E27FC236}">
                    <a16:creationId xmlns:a16="http://schemas.microsoft.com/office/drawing/2014/main" id="{6D0231FE-8C8C-4CCC-88BC-E2DCB8A39074}"/>
                  </a:ext>
                </a:extLst>
              </p:cNvPr>
              <p:cNvSpPr/>
              <p:nvPr/>
            </p:nvSpPr>
            <p:spPr>
              <a:xfrm>
                <a:off x="3819326" y="4766264"/>
                <a:ext cx="579644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HCS</a:t>
                </a:r>
                <a:endParaRPr dirty="0"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  <a:sym typeface="ＭＳ Ｐゴシック"/>
                </a:endParaRPr>
              </a:p>
            </p:txBody>
          </p:sp>
          <p:sp>
            <p:nvSpPr>
              <p:cNvPr id="107" name="円柱 106">
                <a:extLst>
                  <a:ext uri="{FF2B5EF4-FFF2-40B4-BE49-F238E27FC236}">
                    <a16:creationId xmlns:a16="http://schemas.microsoft.com/office/drawing/2014/main" id="{D3E98038-366E-4544-A268-CE272CA378D8}"/>
                  </a:ext>
                </a:extLst>
              </p:cNvPr>
              <p:cNvSpPr/>
              <p:nvPr/>
            </p:nvSpPr>
            <p:spPr>
              <a:xfrm>
                <a:off x="4230309" y="4069103"/>
                <a:ext cx="283562" cy="280652"/>
              </a:xfrm>
              <a:prstGeom prst="can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9D6EC90C-DF59-48FF-ABF3-56C65B2E9AD6}"/>
                </a:ext>
              </a:extLst>
            </p:cNvPr>
            <p:cNvGrpSpPr/>
            <p:nvPr/>
          </p:nvGrpSpPr>
          <p:grpSpPr>
            <a:xfrm>
              <a:off x="3502698" y="2342770"/>
              <a:ext cx="3144543" cy="4015816"/>
              <a:chOff x="3502698" y="2342770"/>
              <a:chExt cx="3144543" cy="4015816"/>
            </a:xfrm>
          </p:grpSpPr>
          <p:sp>
            <p:nvSpPr>
              <p:cNvPr id="13" name="Shape 803">
                <a:extLst>
                  <a:ext uri="{FF2B5EF4-FFF2-40B4-BE49-F238E27FC236}">
                    <a16:creationId xmlns:a16="http://schemas.microsoft.com/office/drawing/2014/main" id="{9A6DEE26-E1CA-4C5E-87F7-3216688CDB1C}"/>
                  </a:ext>
                </a:extLst>
              </p:cNvPr>
              <p:cNvSpPr/>
              <p:nvPr/>
            </p:nvSpPr>
            <p:spPr>
              <a:xfrm>
                <a:off x="3648534" y="5403430"/>
                <a:ext cx="157051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/>
              </a:ln>
            </p:spPr>
            <p:txBody>
              <a:bodyPr lIns="45719" rIns="45719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E8F1029D-FF17-4FA7-A13D-1C7EE03C0EBA}"/>
                  </a:ext>
                </a:extLst>
              </p:cNvPr>
              <p:cNvGrpSpPr/>
              <p:nvPr/>
            </p:nvGrpSpPr>
            <p:grpSpPr>
              <a:xfrm>
                <a:off x="5743706" y="4423436"/>
                <a:ext cx="473734" cy="276997"/>
                <a:chOff x="5487500" y="5947602"/>
                <a:chExt cx="473734" cy="276997"/>
              </a:xfrm>
            </p:grpSpPr>
            <p:sp>
              <p:nvSpPr>
                <p:cNvPr id="34" name="Shape 810">
                  <a:extLst>
                    <a:ext uri="{FF2B5EF4-FFF2-40B4-BE49-F238E27FC236}">
                      <a16:creationId xmlns:a16="http://schemas.microsoft.com/office/drawing/2014/main" id="{E3F04E87-1C07-4ACF-958C-9BE3DFAEDF2C}"/>
                    </a:ext>
                  </a:extLst>
                </p:cNvPr>
                <p:cNvSpPr/>
                <p:nvPr/>
              </p:nvSpPr>
              <p:spPr>
                <a:xfrm>
                  <a:off x="5542953" y="5972621"/>
                  <a:ext cx="351221" cy="226137"/>
                </a:xfrm>
                <a:prstGeom prst="rect">
                  <a:avLst/>
                </a:prstGeom>
                <a:solidFill>
                  <a:schemeClr val="accent3">
                    <a:lumMod val="5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 b="1">
                      <a:solidFill>
                        <a:srgbClr val="FFFFFF"/>
                      </a:solidFill>
                    </a:defRPr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Shape 811">
                  <a:extLst>
                    <a:ext uri="{FF2B5EF4-FFF2-40B4-BE49-F238E27FC236}">
                      <a16:creationId xmlns:a16="http://schemas.microsoft.com/office/drawing/2014/main" id="{87F2E1F4-A13A-41CE-BD63-88E82DDEEBA4}"/>
                    </a:ext>
                  </a:extLst>
                </p:cNvPr>
                <p:cNvSpPr/>
                <p:nvPr/>
              </p:nvSpPr>
              <p:spPr>
                <a:xfrm>
                  <a:off x="5487500" y="5947602"/>
                  <a:ext cx="473734" cy="27699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12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HCT</a:t>
                  </a:r>
                  <a:endParaRPr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B1A1877A-DC64-4D4C-9467-1126AFB5F699}"/>
                  </a:ext>
                </a:extLst>
              </p:cNvPr>
              <p:cNvGrpSpPr/>
              <p:nvPr/>
            </p:nvGrpSpPr>
            <p:grpSpPr>
              <a:xfrm>
                <a:off x="4069304" y="4669402"/>
                <a:ext cx="1061680" cy="1066493"/>
                <a:chOff x="3452191" y="4069103"/>
                <a:chExt cx="1061680" cy="1066493"/>
              </a:xfrm>
            </p:grpSpPr>
            <p:sp>
              <p:nvSpPr>
                <p:cNvPr id="96" name="Shape 803">
                  <a:extLst>
                    <a:ext uri="{FF2B5EF4-FFF2-40B4-BE49-F238E27FC236}">
                      <a16:creationId xmlns:a16="http://schemas.microsoft.com/office/drawing/2014/main" id="{65269287-F2C7-4EC2-A212-5CF054EBE669}"/>
                    </a:ext>
                  </a:extLst>
                </p:cNvPr>
                <p:cNvSpPr/>
                <p:nvPr/>
              </p:nvSpPr>
              <p:spPr>
                <a:xfrm>
                  <a:off x="3452191" y="4556588"/>
                  <a:ext cx="157051" cy="1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  <a:miter/>
                </a:ln>
              </p:spPr>
              <p:txBody>
                <a:bodyPr lIns="45719" rIns="45719"/>
                <a:lstStyle/>
                <a:p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正方形/長方形 96">
                  <a:extLst>
                    <a:ext uri="{FF2B5EF4-FFF2-40B4-BE49-F238E27FC236}">
                      <a16:creationId xmlns:a16="http://schemas.microsoft.com/office/drawing/2014/main" id="{E483E091-65C5-4788-8F6C-BDFDEBBCA585}"/>
                    </a:ext>
                  </a:extLst>
                </p:cNvPr>
                <p:cNvSpPr/>
                <p:nvPr/>
              </p:nvSpPr>
              <p:spPr>
                <a:xfrm>
                  <a:off x="3550606" y="4190139"/>
                  <a:ext cx="800562" cy="552955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ja-JP" altLang="en-US" dirty="0">
                      <a:solidFill>
                        <a:schemeClr val="tx1"/>
                      </a:solidFill>
                    </a:rPr>
                    <a:t>連携管理</a:t>
                  </a:r>
                  <a:endParaRPr lang="en-US" altLang="ja-JP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Shape 765">
                  <a:extLst>
                    <a:ext uri="{FF2B5EF4-FFF2-40B4-BE49-F238E27FC236}">
                      <a16:creationId xmlns:a16="http://schemas.microsoft.com/office/drawing/2014/main" id="{A9328017-2E15-4B01-8BAE-5DA28B1B87CD}"/>
                    </a:ext>
                  </a:extLst>
                </p:cNvPr>
                <p:cNvSpPr/>
                <p:nvPr/>
              </p:nvSpPr>
              <p:spPr>
                <a:xfrm>
                  <a:off x="3895126" y="4766264"/>
                  <a:ext cx="503843" cy="36933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rIns="45719">
                  <a:spAutoFit/>
                </a:bodyPr>
                <a:lstStyle/>
                <a:p>
                  <a:endParaRPr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  <a:sym typeface="ＭＳ Ｐゴシック"/>
                  </a:endParaRPr>
                </a:p>
              </p:txBody>
            </p:sp>
            <p:sp>
              <p:nvSpPr>
                <p:cNvPr id="101" name="円柱 100">
                  <a:extLst>
                    <a:ext uri="{FF2B5EF4-FFF2-40B4-BE49-F238E27FC236}">
                      <a16:creationId xmlns:a16="http://schemas.microsoft.com/office/drawing/2014/main" id="{7890AAC7-EF9C-4B20-941C-775686707BC3}"/>
                    </a:ext>
                  </a:extLst>
                </p:cNvPr>
                <p:cNvSpPr/>
                <p:nvPr/>
              </p:nvSpPr>
              <p:spPr>
                <a:xfrm>
                  <a:off x="4230309" y="4069103"/>
                  <a:ext cx="283562" cy="280652"/>
                </a:xfrm>
                <a:prstGeom prst="can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108" name="直線矢印コネクタ 107">
                <a:extLst>
                  <a:ext uri="{FF2B5EF4-FFF2-40B4-BE49-F238E27FC236}">
                    <a16:creationId xmlns:a16="http://schemas.microsoft.com/office/drawing/2014/main" id="{F9C5AFCA-06AC-4538-A9D7-0A5FB0CC63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1004" y="2342770"/>
                <a:ext cx="824407" cy="21773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線矢印コネクタ 108">
                <a:extLst>
                  <a:ext uri="{FF2B5EF4-FFF2-40B4-BE49-F238E27FC236}">
                    <a16:creationId xmlns:a16="http://schemas.microsoft.com/office/drawing/2014/main" id="{90C4ED8D-0E35-4215-A96C-1D6B75ADB6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62324" y="2390808"/>
                <a:ext cx="791056" cy="21704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線矢印コネクタ 119">
                <a:extLst>
                  <a:ext uri="{FF2B5EF4-FFF2-40B4-BE49-F238E27FC236}">
                    <a16:creationId xmlns:a16="http://schemas.microsoft.com/office/drawing/2014/main" id="{5A88EBEA-F896-408F-A56A-AE64072CCC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2698" y="3625482"/>
                <a:ext cx="716381" cy="9778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線矢印コネクタ 121">
                <a:extLst>
                  <a:ext uri="{FF2B5EF4-FFF2-40B4-BE49-F238E27FC236}">
                    <a16:creationId xmlns:a16="http://schemas.microsoft.com/office/drawing/2014/main" id="{E3042A3D-5C0B-4DC4-BBFA-A289D93F2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5273" y="5156994"/>
                <a:ext cx="389644" cy="16128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矢印コネクタ 123">
                <a:extLst>
                  <a:ext uri="{FF2B5EF4-FFF2-40B4-BE49-F238E27FC236}">
                    <a16:creationId xmlns:a16="http://schemas.microsoft.com/office/drawing/2014/main" id="{E7235BC4-BF53-4830-BA94-C460AFD026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57559" y="2445788"/>
                <a:ext cx="0" cy="191578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矢印コネクタ 125">
                <a:extLst>
                  <a:ext uri="{FF2B5EF4-FFF2-40B4-BE49-F238E27FC236}">
                    <a16:creationId xmlns:a16="http://schemas.microsoft.com/office/drawing/2014/main" id="{149233C2-1BEA-4638-97F9-99D7F0BBDF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17440" y="2419769"/>
                <a:ext cx="429801" cy="4909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1EF02B0F-BA75-46BD-8F3F-6EA8EE27E191}"/>
                  </a:ext>
                </a:extLst>
              </p:cNvPr>
              <p:cNvSpPr txBox="1"/>
              <p:nvPr/>
            </p:nvSpPr>
            <p:spPr>
              <a:xfrm>
                <a:off x="3971017" y="5435256"/>
                <a:ext cx="151996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ハイパー連携</a:t>
                </a:r>
                <a:endParaRPr lang="en-US" altLang="ja-JP" dirty="0"/>
              </a:p>
              <a:p>
                <a:r>
                  <a:rPr kumimoji="1" lang="ja-JP" altLang="en-US" dirty="0"/>
                  <a:t>サーバー</a:t>
                </a:r>
                <a:endParaRPr kumimoji="1" lang="en-US" altLang="ja-JP" dirty="0"/>
              </a:p>
              <a:p>
                <a:r>
                  <a:rPr kumimoji="1" lang="ja-JP" altLang="en-US" dirty="0"/>
                  <a:t>（ＨＣＳ）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EB7E06E2-ADB8-4A3E-B812-E7E9007E456B}"/>
                  </a:ext>
                </a:extLst>
              </p:cNvPr>
              <p:cNvSpPr txBox="1"/>
              <p:nvPr/>
            </p:nvSpPr>
            <p:spPr>
              <a:xfrm>
                <a:off x="3664205" y="2967114"/>
                <a:ext cx="151996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ハイパー連携</a:t>
                </a:r>
                <a:endParaRPr lang="en-US" altLang="ja-JP" dirty="0"/>
              </a:p>
              <a:p>
                <a:r>
                  <a:rPr kumimoji="1" lang="ja-JP" altLang="en-US" dirty="0"/>
                  <a:t>ターミナル</a:t>
                </a:r>
                <a:endParaRPr kumimoji="1" lang="en-US" altLang="ja-JP" dirty="0"/>
              </a:p>
              <a:p>
                <a:r>
                  <a:rPr kumimoji="1" lang="ja-JP" altLang="en-US" dirty="0"/>
                  <a:t>（ＨＣＴ）</a:t>
                </a:r>
              </a:p>
            </p:txBody>
          </p:sp>
        </p:grp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70E446E-BF3A-4C7F-BFF5-5FB61FBC0B53}"/>
              </a:ext>
            </a:extLst>
          </p:cNvPr>
          <p:cNvGrpSpPr/>
          <p:nvPr/>
        </p:nvGrpSpPr>
        <p:grpSpPr>
          <a:xfrm>
            <a:off x="6647241" y="3865478"/>
            <a:ext cx="1885374" cy="1285706"/>
            <a:chOff x="6647241" y="3865478"/>
            <a:chExt cx="1885374" cy="1285706"/>
          </a:xfrm>
        </p:grpSpPr>
        <p:sp>
          <p:nvSpPr>
            <p:cNvPr id="43" name="Shape 788">
              <a:extLst>
                <a:ext uri="{FF2B5EF4-FFF2-40B4-BE49-F238E27FC236}">
                  <a16:creationId xmlns:a16="http://schemas.microsoft.com/office/drawing/2014/main" id="{BBD88A03-E080-49A7-BFF5-116A49C01FE7}"/>
                </a:ext>
              </a:extLst>
            </p:cNvPr>
            <p:cNvSpPr/>
            <p:nvPr/>
          </p:nvSpPr>
          <p:spPr>
            <a:xfrm flipH="1">
              <a:off x="6647241" y="3865478"/>
              <a:ext cx="210214" cy="611366"/>
            </a:xfrm>
            <a:prstGeom prst="line">
              <a:avLst/>
            </a:prstGeom>
            <a:ln w="57150">
              <a:solidFill>
                <a:srgbClr val="806000"/>
              </a:solidFill>
              <a:miter/>
              <a:tailEnd type="triangle"/>
            </a:ln>
          </p:spPr>
          <p:txBody>
            <a:bodyPr lIns="45719" rIns="45719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967ED9BC-FB1A-441D-A0F4-D1AD66B80AFA}"/>
                </a:ext>
              </a:extLst>
            </p:cNvPr>
            <p:cNvGrpSpPr/>
            <p:nvPr/>
          </p:nvGrpSpPr>
          <p:grpSpPr>
            <a:xfrm>
              <a:off x="7526562" y="4136616"/>
              <a:ext cx="1006053" cy="1014568"/>
              <a:chOff x="7347283" y="4562679"/>
              <a:chExt cx="1006053" cy="1014568"/>
            </a:xfrm>
          </p:grpSpPr>
          <p:sp>
            <p:nvSpPr>
              <p:cNvPr id="142" name="吹き出し: 四角形 141">
                <a:extLst>
                  <a:ext uri="{FF2B5EF4-FFF2-40B4-BE49-F238E27FC236}">
                    <a16:creationId xmlns:a16="http://schemas.microsoft.com/office/drawing/2014/main" id="{3DF7ED87-0D52-487B-9F72-8304C77F3ED8}"/>
                  </a:ext>
                </a:extLst>
              </p:cNvPr>
              <p:cNvSpPr/>
              <p:nvPr/>
            </p:nvSpPr>
            <p:spPr>
              <a:xfrm>
                <a:off x="7347283" y="4703632"/>
                <a:ext cx="724362" cy="514423"/>
              </a:xfrm>
              <a:prstGeom prst="wedgeRectCallout">
                <a:avLst>
                  <a:gd name="adj1" fmla="val -135209"/>
                  <a:gd name="adj2" fmla="val -83510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Shape 765">
                <a:extLst>
                  <a:ext uri="{FF2B5EF4-FFF2-40B4-BE49-F238E27FC236}">
                    <a16:creationId xmlns:a16="http://schemas.microsoft.com/office/drawing/2014/main" id="{F8219470-169E-4078-AE37-8BD7E0C393AB}"/>
                  </a:ext>
                </a:extLst>
              </p:cNvPr>
              <p:cNvSpPr/>
              <p:nvPr/>
            </p:nvSpPr>
            <p:spPr>
              <a:xfrm>
                <a:off x="7418231" y="4844199"/>
                <a:ext cx="596149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ＰＬ</a:t>
                </a: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  <a:endParaRPr dirty="0"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  <a:sym typeface="ＭＳ Ｐゴシック"/>
                </a:endParaRPr>
              </a:p>
            </p:txBody>
          </p:sp>
          <p:grpSp>
            <p:nvGrpSpPr>
              <p:cNvPr id="144" name="Group 812">
                <a:extLst>
                  <a:ext uri="{FF2B5EF4-FFF2-40B4-BE49-F238E27FC236}">
                    <a16:creationId xmlns:a16="http://schemas.microsoft.com/office/drawing/2014/main" id="{7B70236D-013A-4D95-A4CF-DAEE5AF490B9}"/>
                  </a:ext>
                </a:extLst>
              </p:cNvPr>
              <p:cNvGrpSpPr/>
              <p:nvPr/>
            </p:nvGrpSpPr>
            <p:grpSpPr>
              <a:xfrm>
                <a:off x="7423459" y="4562679"/>
                <a:ext cx="351221" cy="276997"/>
                <a:chOff x="0" y="-6371"/>
                <a:chExt cx="351219" cy="276996"/>
              </a:xfrm>
            </p:grpSpPr>
            <p:sp>
              <p:nvSpPr>
                <p:cNvPr id="146" name="Shape 810">
                  <a:extLst>
                    <a:ext uri="{FF2B5EF4-FFF2-40B4-BE49-F238E27FC236}">
                      <a16:creationId xmlns:a16="http://schemas.microsoft.com/office/drawing/2014/main" id="{B3AD4358-9D49-4B6E-9995-40A320A47B32}"/>
                    </a:ext>
                  </a:extLst>
                </p:cNvPr>
                <p:cNvSpPr/>
                <p:nvPr/>
              </p:nvSpPr>
              <p:spPr>
                <a:xfrm>
                  <a:off x="0" y="19059"/>
                  <a:ext cx="351219" cy="226136"/>
                </a:xfrm>
                <a:prstGeom prst="rect">
                  <a:avLst/>
                </a:prstGeom>
                <a:solidFill>
                  <a:srgbClr val="800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 b="1">
                      <a:solidFill>
                        <a:srgbClr val="FFFFFF"/>
                      </a:solidFill>
                    </a:defRPr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" name="Shape 811">
                  <a:extLst>
                    <a:ext uri="{FF2B5EF4-FFF2-40B4-BE49-F238E27FC236}">
                      <a16:creationId xmlns:a16="http://schemas.microsoft.com/office/drawing/2014/main" id="{AF7E893E-7E12-41DD-A10C-287158E3654F}"/>
                    </a:ext>
                  </a:extLst>
                </p:cNvPr>
                <p:cNvSpPr/>
                <p:nvPr/>
              </p:nvSpPr>
              <p:spPr>
                <a:xfrm>
                  <a:off x="0" y="-6371"/>
                  <a:ext cx="351219" cy="2769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12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ID</a:t>
                  </a:r>
                </a:p>
              </p:txBody>
            </p:sp>
          </p:grpSp>
          <p:pic>
            <p:nvPicPr>
              <p:cNvPr id="145" name="図 144">
                <a:extLst>
                  <a:ext uri="{FF2B5EF4-FFF2-40B4-BE49-F238E27FC236}">
                    <a16:creationId xmlns:a16="http://schemas.microsoft.com/office/drawing/2014/main" id="{917EA34D-EB4A-4005-B1AD-543F4CA82F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4311" y="5168264"/>
                <a:ext cx="369025" cy="4089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557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976BA0-9A49-42F5-BEB0-51D0AA41D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広域のトレーサビリティ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D3A937-74E1-4596-8DE0-36B5A3BE2FB8}"/>
              </a:ext>
            </a:extLst>
          </p:cNvPr>
          <p:cNvGrpSpPr/>
          <p:nvPr/>
        </p:nvGrpSpPr>
        <p:grpSpPr>
          <a:xfrm>
            <a:off x="698371" y="3457786"/>
            <a:ext cx="7791134" cy="2961321"/>
            <a:chOff x="698371" y="2986443"/>
            <a:chExt cx="7791134" cy="2961321"/>
          </a:xfrm>
        </p:grpSpPr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17408E45-94F4-44A7-BCBC-2AE68E552709}"/>
                </a:ext>
              </a:extLst>
            </p:cNvPr>
            <p:cNvSpPr/>
            <p:nvPr/>
          </p:nvSpPr>
          <p:spPr>
            <a:xfrm>
              <a:off x="893414" y="4144009"/>
              <a:ext cx="707010" cy="641023"/>
            </a:xfrm>
            <a:custGeom>
              <a:avLst/>
              <a:gdLst>
                <a:gd name="connsiteX0" fmla="*/ 0 w 707010"/>
                <a:gd name="connsiteY0" fmla="*/ 631596 h 641023"/>
                <a:gd name="connsiteX1" fmla="*/ 0 w 707010"/>
                <a:gd name="connsiteY1" fmla="*/ 226243 h 641023"/>
                <a:gd name="connsiteX2" fmla="*/ 226243 w 707010"/>
                <a:gd name="connsiteY2" fmla="*/ 0 h 641023"/>
                <a:gd name="connsiteX3" fmla="*/ 226243 w 707010"/>
                <a:gd name="connsiteY3" fmla="*/ 254524 h 641023"/>
                <a:gd name="connsiteX4" fmla="*/ 443060 w 707010"/>
                <a:gd name="connsiteY4" fmla="*/ 37707 h 641023"/>
                <a:gd name="connsiteX5" fmla="*/ 443060 w 707010"/>
                <a:gd name="connsiteY5" fmla="*/ 282804 h 641023"/>
                <a:gd name="connsiteX6" fmla="*/ 707010 w 707010"/>
                <a:gd name="connsiteY6" fmla="*/ 18854 h 641023"/>
                <a:gd name="connsiteX7" fmla="*/ 707010 w 707010"/>
                <a:gd name="connsiteY7" fmla="*/ 641023 h 641023"/>
                <a:gd name="connsiteX8" fmla="*/ 0 w 707010"/>
                <a:gd name="connsiteY8" fmla="*/ 631596 h 64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010" h="641023">
                  <a:moveTo>
                    <a:pt x="0" y="631596"/>
                  </a:moveTo>
                  <a:lnTo>
                    <a:pt x="0" y="226243"/>
                  </a:lnTo>
                  <a:lnTo>
                    <a:pt x="226243" y="0"/>
                  </a:lnTo>
                  <a:lnTo>
                    <a:pt x="226243" y="254524"/>
                  </a:lnTo>
                  <a:lnTo>
                    <a:pt x="443060" y="37707"/>
                  </a:lnTo>
                  <a:lnTo>
                    <a:pt x="443060" y="282804"/>
                  </a:lnTo>
                  <a:lnTo>
                    <a:pt x="707010" y="18854"/>
                  </a:lnTo>
                  <a:lnTo>
                    <a:pt x="707010" y="641023"/>
                  </a:lnTo>
                  <a:lnTo>
                    <a:pt x="0" y="631596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C00D2E4-8CEC-4EC0-A166-F48C774E3614}"/>
                </a:ext>
              </a:extLst>
            </p:cNvPr>
            <p:cNvSpPr txBox="1"/>
            <p:nvPr/>
          </p:nvSpPr>
          <p:spPr>
            <a:xfrm>
              <a:off x="698371" y="3652540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A</a:t>
              </a:r>
              <a:r>
                <a:rPr kumimoji="1" lang="ja-JP" altLang="en-US" dirty="0"/>
                <a:t>社</a:t>
              </a: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69FF2EA6-AF26-4AA2-B1AA-618D4A409C8F}"/>
                </a:ext>
              </a:extLst>
            </p:cNvPr>
            <p:cNvGrpSpPr/>
            <p:nvPr/>
          </p:nvGrpSpPr>
          <p:grpSpPr>
            <a:xfrm>
              <a:off x="3414465" y="5297314"/>
              <a:ext cx="688157" cy="650450"/>
              <a:chOff x="4458878" y="2978870"/>
              <a:chExt cx="688157" cy="650450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5F213E30-FF60-410E-80AA-12D6BC4CC6AF}"/>
                  </a:ext>
                </a:extLst>
              </p:cNvPr>
              <p:cNvSpPr/>
              <p:nvPr/>
            </p:nvSpPr>
            <p:spPr>
              <a:xfrm>
                <a:off x="4458878" y="2978870"/>
                <a:ext cx="688157" cy="6504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80642AA0-A35D-4D43-8F56-83D0DC445332}"/>
                  </a:ext>
                </a:extLst>
              </p:cNvPr>
              <p:cNvSpPr/>
              <p:nvPr/>
            </p:nvSpPr>
            <p:spPr>
              <a:xfrm>
                <a:off x="4510726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71B8FCD6-2AE4-4F67-9507-68FBA126F629}"/>
                  </a:ext>
                </a:extLst>
              </p:cNvPr>
              <p:cNvSpPr/>
              <p:nvPr/>
            </p:nvSpPr>
            <p:spPr>
              <a:xfrm>
                <a:off x="4710261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290D6391-788C-4364-962A-F540CE8F9688}"/>
                  </a:ext>
                </a:extLst>
              </p:cNvPr>
              <p:cNvSpPr/>
              <p:nvPr/>
            </p:nvSpPr>
            <p:spPr>
              <a:xfrm>
                <a:off x="4928647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EEDAA3FA-83D9-41A5-991E-9B99D071FA6E}"/>
                  </a:ext>
                </a:extLst>
              </p:cNvPr>
              <p:cNvSpPr/>
              <p:nvPr/>
            </p:nvSpPr>
            <p:spPr>
              <a:xfrm>
                <a:off x="4797156" y="3437805"/>
                <a:ext cx="275553" cy="1882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7AAA872-39D3-4CBB-AA6D-E5B9275BFFC8}"/>
                </a:ext>
              </a:extLst>
            </p:cNvPr>
            <p:cNvGrpSpPr/>
            <p:nvPr/>
          </p:nvGrpSpPr>
          <p:grpSpPr>
            <a:xfrm>
              <a:off x="5425668" y="3696647"/>
              <a:ext cx="688157" cy="650450"/>
              <a:chOff x="4458878" y="2978870"/>
              <a:chExt cx="688157" cy="650450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78CFF4EC-CB92-4FD2-BA5D-6C8578705236}"/>
                  </a:ext>
                </a:extLst>
              </p:cNvPr>
              <p:cNvSpPr/>
              <p:nvPr/>
            </p:nvSpPr>
            <p:spPr>
              <a:xfrm>
                <a:off x="4458878" y="2978870"/>
                <a:ext cx="688157" cy="6504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2CB86A21-8C7F-48BB-AC8E-0B134CB7425B}"/>
                  </a:ext>
                </a:extLst>
              </p:cNvPr>
              <p:cNvSpPr/>
              <p:nvPr/>
            </p:nvSpPr>
            <p:spPr>
              <a:xfrm>
                <a:off x="4510726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E6177D10-0094-4E59-AC78-4D877D2EA7A1}"/>
                  </a:ext>
                </a:extLst>
              </p:cNvPr>
              <p:cNvSpPr/>
              <p:nvPr/>
            </p:nvSpPr>
            <p:spPr>
              <a:xfrm>
                <a:off x="4710261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B2C3336B-8814-4B8D-B1BE-F5008E0BA462}"/>
                  </a:ext>
                </a:extLst>
              </p:cNvPr>
              <p:cNvSpPr/>
              <p:nvPr/>
            </p:nvSpPr>
            <p:spPr>
              <a:xfrm>
                <a:off x="4928647" y="3075982"/>
                <a:ext cx="141402" cy="1168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B8B0B6A1-2BC9-4EED-828A-1545BF697662}"/>
                  </a:ext>
                </a:extLst>
              </p:cNvPr>
              <p:cNvSpPr/>
              <p:nvPr/>
            </p:nvSpPr>
            <p:spPr>
              <a:xfrm>
                <a:off x="4797156" y="3437805"/>
                <a:ext cx="275553" cy="1882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フリーフォーム: 図形 16">
              <a:extLst>
                <a:ext uri="{FF2B5EF4-FFF2-40B4-BE49-F238E27FC236}">
                  <a16:creationId xmlns:a16="http://schemas.microsoft.com/office/drawing/2014/main" id="{27453FDC-63E7-4BC4-B299-22557B14CBD6}"/>
                </a:ext>
              </a:extLst>
            </p:cNvPr>
            <p:cNvSpPr/>
            <p:nvPr/>
          </p:nvSpPr>
          <p:spPr>
            <a:xfrm>
              <a:off x="7415578" y="5163908"/>
              <a:ext cx="707010" cy="641023"/>
            </a:xfrm>
            <a:custGeom>
              <a:avLst/>
              <a:gdLst>
                <a:gd name="connsiteX0" fmla="*/ 0 w 707010"/>
                <a:gd name="connsiteY0" fmla="*/ 631596 h 641023"/>
                <a:gd name="connsiteX1" fmla="*/ 0 w 707010"/>
                <a:gd name="connsiteY1" fmla="*/ 226243 h 641023"/>
                <a:gd name="connsiteX2" fmla="*/ 226243 w 707010"/>
                <a:gd name="connsiteY2" fmla="*/ 0 h 641023"/>
                <a:gd name="connsiteX3" fmla="*/ 226243 w 707010"/>
                <a:gd name="connsiteY3" fmla="*/ 254524 h 641023"/>
                <a:gd name="connsiteX4" fmla="*/ 443060 w 707010"/>
                <a:gd name="connsiteY4" fmla="*/ 37707 h 641023"/>
                <a:gd name="connsiteX5" fmla="*/ 443060 w 707010"/>
                <a:gd name="connsiteY5" fmla="*/ 282804 h 641023"/>
                <a:gd name="connsiteX6" fmla="*/ 707010 w 707010"/>
                <a:gd name="connsiteY6" fmla="*/ 18854 h 641023"/>
                <a:gd name="connsiteX7" fmla="*/ 707010 w 707010"/>
                <a:gd name="connsiteY7" fmla="*/ 641023 h 641023"/>
                <a:gd name="connsiteX8" fmla="*/ 0 w 707010"/>
                <a:gd name="connsiteY8" fmla="*/ 631596 h 64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010" h="641023">
                  <a:moveTo>
                    <a:pt x="0" y="631596"/>
                  </a:moveTo>
                  <a:lnTo>
                    <a:pt x="0" y="226243"/>
                  </a:lnTo>
                  <a:lnTo>
                    <a:pt x="226243" y="0"/>
                  </a:lnTo>
                  <a:lnTo>
                    <a:pt x="226243" y="254524"/>
                  </a:lnTo>
                  <a:lnTo>
                    <a:pt x="443060" y="37707"/>
                  </a:lnTo>
                  <a:lnTo>
                    <a:pt x="443060" y="282804"/>
                  </a:lnTo>
                  <a:lnTo>
                    <a:pt x="707010" y="18854"/>
                  </a:lnTo>
                  <a:lnTo>
                    <a:pt x="707010" y="641023"/>
                  </a:lnTo>
                  <a:lnTo>
                    <a:pt x="0" y="631596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363B16A-1FDB-434F-A66C-72765D28362F}"/>
                </a:ext>
              </a:extLst>
            </p:cNvPr>
            <p:cNvSpPr txBox="1"/>
            <p:nvPr/>
          </p:nvSpPr>
          <p:spPr>
            <a:xfrm>
              <a:off x="2986044" y="4947085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C</a:t>
              </a:r>
              <a:r>
                <a:rPr kumimoji="1" lang="ja-JP" altLang="en-US" dirty="0"/>
                <a:t>社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A39F7C8-ACCE-40D1-9EDC-A2D7BD4C5823}"/>
                </a:ext>
              </a:extLst>
            </p:cNvPr>
            <p:cNvSpPr txBox="1"/>
            <p:nvPr/>
          </p:nvSpPr>
          <p:spPr>
            <a:xfrm>
              <a:off x="6860693" y="5520001"/>
              <a:ext cx="52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F</a:t>
              </a:r>
              <a:r>
                <a:rPr kumimoji="1" lang="ja-JP" altLang="en-US" dirty="0"/>
                <a:t>社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62E3CD9-0132-4797-B902-B86AC0BAA2FC}"/>
                </a:ext>
              </a:extLst>
            </p:cNvPr>
            <p:cNvSpPr txBox="1"/>
            <p:nvPr/>
          </p:nvSpPr>
          <p:spPr>
            <a:xfrm>
              <a:off x="5831493" y="3282514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E</a:t>
              </a:r>
              <a:r>
                <a:rPr kumimoji="1" lang="ja-JP" altLang="en-US" dirty="0"/>
                <a:t>社</a:t>
              </a: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B9491CF0-7450-44FB-B601-C82B32B21546}"/>
                </a:ext>
              </a:extLst>
            </p:cNvPr>
            <p:cNvGrpSpPr/>
            <p:nvPr/>
          </p:nvGrpSpPr>
          <p:grpSpPr>
            <a:xfrm>
              <a:off x="1474314" y="5016611"/>
              <a:ext cx="620229" cy="688056"/>
              <a:chOff x="5316810" y="5965206"/>
              <a:chExt cx="620229" cy="688056"/>
            </a:xfrm>
          </p:grpSpPr>
          <p:sp>
            <p:nvSpPr>
              <p:cNvPr id="26" name="フリーフォーム 72">
                <a:extLst>
                  <a:ext uri="{FF2B5EF4-FFF2-40B4-BE49-F238E27FC236}">
                    <a16:creationId xmlns:a16="http://schemas.microsoft.com/office/drawing/2014/main" id="{9E07266E-4A91-45F4-9D35-2231000C5888}"/>
                  </a:ext>
                </a:extLst>
              </p:cNvPr>
              <p:cNvSpPr/>
              <p:nvPr/>
            </p:nvSpPr>
            <p:spPr>
              <a:xfrm>
                <a:off x="5325533" y="6087533"/>
                <a:ext cx="609600" cy="491067"/>
              </a:xfrm>
              <a:custGeom>
                <a:avLst/>
                <a:gdLst>
                  <a:gd name="connsiteX0" fmla="*/ 609600 w 609600"/>
                  <a:gd name="connsiteY0" fmla="*/ 423334 h 491067"/>
                  <a:gd name="connsiteX1" fmla="*/ 609600 w 609600"/>
                  <a:gd name="connsiteY1" fmla="*/ 0 h 491067"/>
                  <a:gd name="connsiteX2" fmla="*/ 406400 w 609600"/>
                  <a:gd name="connsiteY2" fmla="*/ 0 h 491067"/>
                  <a:gd name="connsiteX3" fmla="*/ 406400 w 609600"/>
                  <a:gd name="connsiteY3" fmla="*/ 270934 h 491067"/>
                  <a:gd name="connsiteX4" fmla="*/ 0 w 609600"/>
                  <a:gd name="connsiteY4" fmla="*/ 270934 h 491067"/>
                  <a:gd name="connsiteX5" fmla="*/ 0 w 609600"/>
                  <a:gd name="connsiteY5" fmla="*/ 491067 h 491067"/>
                  <a:gd name="connsiteX6" fmla="*/ 609600 w 609600"/>
                  <a:gd name="connsiteY6" fmla="*/ 491067 h 491067"/>
                  <a:gd name="connsiteX7" fmla="*/ 609600 w 609600"/>
                  <a:gd name="connsiteY7" fmla="*/ 423334 h 491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9600" h="491067">
                    <a:moveTo>
                      <a:pt x="609600" y="423334"/>
                    </a:moveTo>
                    <a:lnTo>
                      <a:pt x="609600" y="0"/>
                    </a:lnTo>
                    <a:lnTo>
                      <a:pt x="406400" y="0"/>
                    </a:lnTo>
                    <a:lnTo>
                      <a:pt x="406400" y="270934"/>
                    </a:lnTo>
                    <a:lnTo>
                      <a:pt x="0" y="270934"/>
                    </a:lnTo>
                    <a:lnTo>
                      <a:pt x="0" y="491067"/>
                    </a:lnTo>
                    <a:lnTo>
                      <a:pt x="609600" y="491067"/>
                    </a:lnTo>
                    <a:lnTo>
                      <a:pt x="609600" y="423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1 つの角を切り取った四角形 73">
                <a:extLst>
                  <a:ext uri="{FF2B5EF4-FFF2-40B4-BE49-F238E27FC236}">
                    <a16:creationId xmlns:a16="http://schemas.microsoft.com/office/drawing/2014/main" id="{CB5FCEF3-C383-4C7C-B05D-F6FFF21B1356}"/>
                  </a:ext>
                </a:extLst>
              </p:cNvPr>
              <p:cNvSpPr/>
              <p:nvPr/>
            </p:nvSpPr>
            <p:spPr>
              <a:xfrm flipH="1">
                <a:off x="5323627" y="5965206"/>
                <a:ext cx="384193" cy="360133"/>
              </a:xfrm>
              <a:prstGeom prst="snip1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円/楕円 74">
                <a:extLst>
                  <a:ext uri="{FF2B5EF4-FFF2-40B4-BE49-F238E27FC236}">
                    <a16:creationId xmlns:a16="http://schemas.microsoft.com/office/drawing/2014/main" id="{5496A107-712A-4EA9-9E91-C7C00EE5DEF5}"/>
                  </a:ext>
                </a:extLst>
              </p:cNvPr>
              <p:cNvSpPr/>
              <p:nvPr/>
            </p:nvSpPr>
            <p:spPr>
              <a:xfrm>
                <a:off x="5748601" y="6512282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円/楕円 75">
                <a:extLst>
                  <a:ext uri="{FF2B5EF4-FFF2-40B4-BE49-F238E27FC236}">
                    <a16:creationId xmlns:a16="http://schemas.microsoft.com/office/drawing/2014/main" id="{E9347BB3-CD83-4D27-AB90-BC3AC7E0DCD2}"/>
                  </a:ext>
                </a:extLst>
              </p:cNvPr>
              <p:cNvSpPr/>
              <p:nvPr/>
            </p:nvSpPr>
            <p:spPr>
              <a:xfrm>
                <a:off x="5486137" y="6520748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円/楕円 76">
                <a:extLst>
                  <a:ext uri="{FF2B5EF4-FFF2-40B4-BE49-F238E27FC236}">
                    <a16:creationId xmlns:a16="http://schemas.microsoft.com/office/drawing/2014/main" id="{19468161-2463-44B4-BC59-D6C0CDB9E11D}"/>
                  </a:ext>
                </a:extLst>
              </p:cNvPr>
              <p:cNvSpPr/>
              <p:nvPr/>
            </p:nvSpPr>
            <p:spPr>
              <a:xfrm>
                <a:off x="5316810" y="6520747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679694DE-10D5-4F09-9DC3-FF4596421387}"/>
                  </a:ext>
                </a:extLst>
              </p:cNvPr>
              <p:cNvCxnSpPr/>
              <p:nvPr/>
            </p:nvCxnSpPr>
            <p:spPr>
              <a:xfrm>
                <a:off x="5469203" y="6051179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BDEA9F8F-B0F9-435D-9FB5-CDFCE00B525E}"/>
                  </a:ext>
                </a:extLst>
              </p:cNvPr>
              <p:cNvCxnSpPr/>
              <p:nvPr/>
            </p:nvCxnSpPr>
            <p:spPr>
              <a:xfrm>
                <a:off x="5570801" y="6068110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9CA05446-12A5-4CA2-A7F6-7580D1A84096}"/>
                  </a:ext>
                </a:extLst>
              </p:cNvPr>
              <p:cNvSpPr/>
              <p:nvPr/>
            </p:nvSpPr>
            <p:spPr>
              <a:xfrm>
                <a:off x="5799700" y="6136101"/>
                <a:ext cx="137339" cy="2406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F6A43A20-61CD-4AB8-BBBA-A700C9A4E968}"/>
                </a:ext>
              </a:extLst>
            </p:cNvPr>
            <p:cNvGrpSpPr/>
            <p:nvPr/>
          </p:nvGrpSpPr>
          <p:grpSpPr>
            <a:xfrm>
              <a:off x="4916993" y="5116511"/>
              <a:ext cx="901460" cy="630548"/>
              <a:chOff x="4176048" y="2896197"/>
              <a:chExt cx="901460" cy="630548"/>
            </a:xfrm>
          </p:grpSpPr>
          <p:sp>
            <p:nvSpPr>
              <p:cNvPr id="35" name="台形 34">
                <a:extLst>
                  <a:ext uri="{FF2B5EF4-FFF2-40B4-BE49-F238E27FC236}">
                    <a16:creationId xmlns:a16="http://schemas.microsoft.com/office/drawing/2014/main" id="{7BB266FB-9FEA-4F0C-9350-338647968A09}"/>
                  </a:ext>
                </a:extLst>
              </p:cNvPr>
              <p:cNvSpPr/>
              <p:nvPr/>
            </p:nvSpPr>
            <p:spPr>
              <a:xfrm flipV="1">
                <a:off x="4176048" y="3170661"/>
                <a:ext cx="901460" cy="356084"/>
              </a:xfrm>
              <a:prstGeom prst="trapezoid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6EC701FE-DC91-4E61-8610-53E2D76B825B}"/>
                  </a:ext>
                </a:extLst>
              </p:cNvPr>
              <p:cNvSpPr/>
              <p:nvPr/>
            </p:nvSpPr>
            <p:spPr>
              <a:xfrm>
                <a:off x="4340245" y="2908227"/>
                <a:ext cx="137338" cy="252802"/>
              </a:xfrm>
              <a:prstGeom prst="rect">
                <a:avLst/>
              </a:prstGeom>
              <a:pattFill prst="dashDnDiag">
                <a:fgClr>
                  <a:schemeClr val="bg1"/>
                </a:fgClr>
                <a:bgClr>
                  <a:srgbClr val="663300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blipFill>
                    <a:blip r:embed="rId2"/>
                    <a:tile tx="0" ty="0" sx="100000" sy="100000" flip="none" algn="tl"/>
                  </a:blipFill>
                </a:endParaRPr>
              </a:p>
            </p:txBody>
          </p:sp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F5764E01-2739-4AD9-AE85-0240C262B68B}"/>
                  </a:ext>
                </a:extLst>
              </p:cNvPr>
              <p:cNvCxnSpPr/>
              <p:nvPr/>
            </p:nvCxnSpPr>
            <p:spPr>
              <a:xfrm>
                <a:off x="4208695" y="3400719"/>
                <a:ext cx="726610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>
                <a:extLst>
                  <a:ext uri="{FF2B5EF4-FFF2-40B4-BE49-F238E27FC236}">
                    <a16:creationId xmlns:a16="http://schemas.microsoft.com/office/drawing/2014/main" id="{B97B0294-9CD6-47F3-B937-EDAE7094515F}"/>
                  </a:ext>
                </a:extLst>
              </p:cNvPr>
              <p:cNvCxnSpPr/>
              <p:nvPr/>
            </p:nvCxnSpPr>
            <p:spPr>
              <a:xfrm>
                <a:off x="4295106" y="3449425"/>
                <a:ext cx="726610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フリーフォーム: 図形 38">
                <a:extLst>
                  <a:ext uri="{FF2B5EF4-FFF2-40B4-BE49-F238E27FC236}">
                    <a16:creationId xmlns:a16="http://schemas.microsoft.com/office/drawing/2014/main" id="{DDE24BD9-5F33-4E6E-8251-EF0CB9967F40}"/>
                  </a:ext>
                </a:extLst>
              </p:cNvPr>
              <p:cNvSpPr/>
              <p:nvPr/>
            </p:nvSpPr>
            <p:spPr>
              <a:xfrm>
                <a:off x="4602480" y="2896197"/>
                <a:ext cx="142240" cy="261806"/>
              </a:xfrm>
              <a:custGeom>
                <a:avLst/>
                <a:gdLst>
                  <a:gd name="connsiteX0" fmla="*/ 5080 w 142240"/>
                  <a:gd name="connsiteY0" fmla="*/ 162560 h 162560"/>
                  <a:gd name="connsiteX1" fmla="*/ 0 w 142240"/>
                  <a:gd name="connsiteY1" fmla="*/ 0 h 162560"/>
                  <a:gd name="connsiteX2" fmla="*/ 137160 w 142240"/>
                  <a:gd name="connsiteY2" fmla="*/ 5080 h 162560"/>
                  <a:gd name="connsiteX3" fmla="*/ 142240 w 142240"/>
                  <a:gd name="connsiteY3" fmla="*/ 45720 h 16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240" h="162560">
                    <a:moveTo>
                      <a:pt x="5080" y="162560"/>
                    </a:moveTo>
                    <a:lnTo>
                      <a:pt x="0" y="0"/>
                    </a:lnTo>
                    <a:lnTo>
                      <a:pt x="137160" y="5080"/>
                    </a:lnTo>
                    <a:lnTo>
                      <a:pt x="142240" y="4572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" name="フリーフォーム: 図形 39">
                <a:extLst>
                  <a:ext uri="{FF2B5EF4-FFF2-40B4-BE49-F238E27FC236}">
                    <a16:creationId xmlns:a16="http://schemas.microsoft.com/office/drawing/2014/main" id="{33899710-8EA5-4D3A-B08D-A9B4E7FB6D51}"/>
                  </a:ext>
                </a:extLst>
              </p:cNvPr>
              <p:cNvSpPr/>
              <p:nvPr/>
            </p:nvSpPr>
            <p:spPr>
              <a:xfrm>
                <a:off x="4690365" y="2979566"/>
                <a:ext cx="127000" cy="60960"/>
              </a:xfrm>
              <a:custGeom>
                <a:avLst/>
                <a:gdLst>
                  <a:gd name="connsiteX0" fmla="*/ 0 w 127000"/>
                  <a:gd name="connsiteY0" fmla="*/ 60960 h 60960"/>
                  <a:gd name="connsiteX1" fmla="*/ 0 w 127000"/>
                  <a:gd name="connsiteY1" fmla="*/ 0 h 60960"/>
                  <a:gd name="connsiteX2" fmla="*/ 127000 w 127000"/>
                  <a:gd name="connsiteY2" fmla="*/ 0 h 60960"/>
                  <a:gd name="connsiteX3" fmla="*/ 127000 w 127000"/>
                  <a:gd name="connsiteY3" fmla="*/ 55880 h 60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000" h="60960">
                    <a:moveTo>
                      <a:pt x="0" y="60960"/>
                    </a:moveTo>
                    <a:lnTo>
                      <a:pt x="0" y="0"/>
                    </a:lnTo>
                    <a:lnTo>
                      <a:pt x="127000" y="0"/>
                    </a:lnTo>
                    <a:lnTo>
                      <a:pt x="127000" y="5588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6FAB5EE6-DA11-4652-BB0F-45A8BD716E09}"/>
                </a:ext>
              </a:extLst>
            </p:cNvPr>
            <p:cNvGrpSpPr/>
            <p:nvPr/>
          </p:nvGrpSpPr>
          <p:grpSpPr>
            <a:xfrm>
              <a:off x="6877383" y="3886794"/>
              <a:ext cx="620229" cy="688056"/>
              <a:chOff x="5316810" y="5965206"/>
              <a:chExt cx="620229" cy="688056"/>
            </a:xfrm>
          </p:grpSpPr>
          <p:sp>
            <p:nvSpPr>
              <p:cNvPr id="42" name="フリーフォーム 72">
                <a:extLst>
                  <a:ext uri="{FF2B5EF4-FFF2-40B4-BE49-F238E27FC236}">
                    <a16:creationId xmlns:a16="http://schemas.microsoft.com/office/drawing/2014/main" id="{261DBF48-5C16-4F35-B6FB-9E58CA830135}"/>
                  </a:ext>
                </a:extLst>
              </p:cNvPr>
              <p:cNvSpPr/>
              <p:nvPr/>
            </p:nvSpPr>
            <p:spPr>
              <a:xfrm>
                <a:off x="5325533" y="6087533"/>
                <a:ext cx="609600" cy="491067"/>
              </a:xfrm>
              <a:custGeom>
                <a:avLst/>
                <a:gdLst>
                  <a:gd name="connsiteX0" fmla="*/ 609600 w 609600"/>
                  <a:gd name="connsiteY0" fmla="*/ 423334 h 491067"/>
                  <a:gd name="connsiteX1" fmla="*/ 609600 w 609600"/>
                  <a:gd name="connsiteY1" fmla="*/ 0 h 491067"/>
                  <a:gd name="connsiteX2" fmla="*/ 406400 w 609600"/>
                  <a:gd name="connsiteY2" fmla="*/ 0 h 491067"/>
                  <a:gd name="connsiteX3" fmla="*/ 406400 w 609600"/>
                  <a:gd name="connsiteY3" fmla="*/ 270934 h 491067"/>
                  <a:gd name="connsiteX4" fmla="*/ 0 w 609600"/>
                  <a:gd name="connsiteY4" fmla="*/ 270934 h 491067"/>
                  <a:gd name="connsiteX5" fmla="*/ 0 w 609600"/>
                  <a:gd name="connsiteY5" fmla="*/ 491067 h 491067"/>
                  <a:gd name="connsiteX6" fmla="*/ 609600 w 609600"/>
                  <a:gd name="connsiteY6" fmla="*/ 491067 h 491067"/>
                  <a:gd name="connsiteX7" fmla="*/ 609600 w 609600"/>
                  <a:gd name="connsiteY7" fmla="*/ 423334 h 491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9600" h="491067">
                    <a:moveTo>
                      <a:pt x="609600" y="423334"/>
                    </a:moveTo>
                    <a:lnTo>
                      <a:pt x="609600" y="0"/>
                    </a:lnTo>
                    <a:lnTo>
                      <a:pt x="406400" y="0"/>
                    </a:lnTo>
                    <a:lnTo>
                      <a:pt x="406400" y="270934"/>
                    </a:lnTo>
                    <a:lnTo>
                      <a:pt x="0" y="270934"/>
                    </a:lnTo>
                    <a:lnTo>
                      <a:pt x="0" y="491067"/>
                    </a:lnTo>
                    <a:lnTo>
                      <a:pt x="609600" y="491067"/>
                    </a:lnTo>
                    <a:lnTo>
                      <a:pt x="609600" y="423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1 つの角を切り取った四角形 73">
                <a:extLst>
                  <a:ext uri="{FF2B5EF4-FFF2-40B4-BE49-F238E27FC236}">
                    <a16:creationId xmlns:a16="http://schemas.microsoft.com/office/drawing/2014/main" id="{644CC7BC-24D4-4063-AB36-1F7623AF1BB2}"/>
                  </a:ext>
                </a:extLst>
              </p:cNvPr>
              <p:cNvSpPr/>
              <p:nvPr/>
            </p:nvSpPr>
            <p:spPr>
              <a:xfrm flipH="1">
                <a:off x="5323627" y="5965206"/>
                <a:ext cx="384193" cy="360133"/>
              </a:xfrm>
              <a:prstGeom prst="snip1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円/楕円 74">
                <a:extLst>
                  <a:ext uri="{FF2B5EF4-FFF2-40B4-BE49-F238E27FC236}">
                    <a16:creationId xmlns:a16="http://schemas.microsoft.com/office/drawing/2014/main" id="{07066F9F-A0E7-47BD-8ADE-BB061AF59820}"/>
                  </a:ext>
                </a:extLst>
              </p:cNvPr>
              <p:cNvSpPr/>
              <p:nvPr/>
            </p:nvSpPr>
            <p:spPr>
              <a:xfrm>
                <a:off x="5748601" y="6512282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円/楕円 75">
                <a:extLst>
                  <a:ext uri="{FF2B5EF4-FFF2-40B4-BE49-F238E27FC236}">
                    <a16:creationId xmlns:a16="http://schemas.microsoft.com/office/drawing/2014/main" id="{F0B83835-498B-4280-B00A-EFE4DAC8F04B}"/>
                  </a:ext>
                </a:extLst>
              </p:cNvPr>
              <p:cNvSpPr/>
              <p:nvPr/>
            </p:nvSpPr>
            <p:spPr>
              <a:xfrm>
                <a:off x="5486137" y="6520748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円/楕円 76">
                <a:extLst>
                  <a:ext uri="{FF2B5EF4-FFF2-40B4-BE49-F238E27FC236}">
                    <a16:creationId xmlns:a16="http://schemas.microsoft.com/office/drawing/2014/main" id="{5D956126-3090-4E23-A281-9A8918F102B9}"/>
                  </a:ext>
                </a:extLst>
              </p:cNvPr>
              <p:cNvSpPr/>
              <p:nvPr/>
            </p:nvSpPr>
            <p:spPr>
              <a:xfrm>
                <a:off x="5316810" y="6520747"/>
                <a:ext cx="132514" cy="1325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F73E9A14-74AB-4546-B0A5-178FD0ABE1C1}"/>
                  </a:ext>
                </a:extLst>
              </p:cNvPr>
              <p:cNvCxnSpPr/>
              <p:nvPr/>
            </p:nvCxnSpPr>
            <p:spPr>
              <a:xfrm>
                <a:off x="5469203" y="6051179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4ED80DEC-F484-41C2-8C46-12EE2498C9A8}"/>
                  </a:ext>
                </a:extLst>
              </p:cNvPr>
              <p:cNvCxnSpPr/>
              <p:nvPr/>
            </p:nvCxnSpPr>
            <p:spPr>
              <a:xfrm>
                <a:off x="5570801" y="6068110"/>
                <a:ext cx="0" cy="2362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352EE52D-DF78-49A8-A366-BC63F73F474E}"/>
                  </a:ext>
                </a:extLst>
              </p:cNvPr>
              <p:cNvSpPr/>
              <p:nvPr/>
            </p:nvSpPr>
            <p:spPr>
              <a:xfrm>
                <a:off x="5799700" y="6136101"/>
                <a:ext cx="137339" cy="2406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矢印: 右 52">
              <a:extLst>
                <a:ext uri="{FF2B5EF4-FFF2-40B4-BE49-F238E27FC236}">
                  <a16:creationId xmlns:a16="http://schemas.microsoft.com/office/drawing/2014/main" id="{B0ACB12C-3F60-4A5E-A836-A8727598D3B8}"/>
                </a:ext>
              </a:extLst>
            </p:cNvPr>
            <p:cNvSpPr/>
            <p:nvPr/>
          </p:nvSpPr>
          <p:spPr>
            <a:xfrm rot="2082870">
              <a:off x="1779242" y="4678611"/>
              <a:ext cx="1027984" cy="212843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矢印: 右 53">
              <a:extLst>
                <a:ext uri="{FF2B5EF4-FFF2-40B4-BE49-F238E27FC236}">
                  <a16:creationId xmlns:a16="http://schemas.microsoft.com/office/drawing/2014/main" id="{5E2FBAF2-7814-4C6D-B9DB-7F4ED728F202}"/>
                </a:ext>
              </a:extLst>
            </p:cNvPr>
            <p:cNvSpPr/>
            <p:nvPr/>
          </p:nvSpPr>
          <p:spPr>
            <a:xfrm rot="19095510">
              <a:off x="4359765" y="4795352"/>
              <a:ext cx="1027984" cy="212843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矢印: 右 54">
              <a:extLst>
                <a:ext uri="{FF2B5EF4-FFF2-40B4-BE49-F238E27FC236}">
                  <a16:creationId xmlns:a16="http://schemas.microsoft.com/office/drawing/2014/main" id="{F4585AD7-C588-45E4-843E-0FEDBD6E157F}"/>
                </a:ext>
              </a:extLst>
            </p:cNvPr>
            <p:cNvSpPr/>
            <p:nvPr/>
          </p:nvSpPr>
          <p:spPr>
            <a:xfrm rot="2082870">
              <a:off x="6341597" y="4692113"/>
              <a:ext cx="1027984" cy="212843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BB6D58FB-F2C1-4C7E-B014-ACDBBF2E19F1}"/>
                </a:ext>
              </a:extLst>
            </p:cNvPr>
            <p:cNvSpPr/>
            <p:nvPr/>
          </p:nvSpPr>
          <p:spPr>
            <a:xfrm>
              <a:off x="1767077" y="3793019"/>
              <a:ext cx="729262" cy="4265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PLU-P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57" name="Group 799">
              <a:extLst>
                <a:ext uri="{FF2B5EF4-FFF2-40B4-BE49-F238E27FC236}">
                  <a16:creationId xmlns:a16="http://schemas.microsoft.com/office/drawing/2014/main" id="{5EA714DE-D4E7-4A49-A3BC-8C9D339E9299}"/>
                </a:ext>
              </a:extLst>
            </p:cNvPr>
            <p:cNvGrpSpPr/>
            <p:nvPr/>
          </p:nvGrpSpPr>
          <p:grpSpPr>
            <a:xfrm>
              <a:off x="2279705" y="3617951"/>
              <a:ext cx="351221" cy="276997"/>
              <a:chOff x="0" y="-6371"/>
              <a:chExt cx="351219" cy="276996"/>
            </a:xfrm>
          </p:grpSpPr>
          <p:sp>
            <p:nvSpPr>
              <p:cNvPr id="58" name="Shape 797">
                <a:extLst>
                  <a:ext uri="{FF2B5EF4-FFF2-40B4-BE49-F238E27FC236}">
                    <a16:creationId xmlns:a16="http://schemas.microsoft.com/office/drawing/2014/main" id="{6748975F-9C18-4F8C-BB16-4230A428548C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Shape 798">
                <a:extLst>
                  <a:ext uri="{FF2B5EF4-FFF2-40B4-BE49-F238E27FC236}">
                    <a16:creationId xmlns:a16="http://schemas.microsoft.com/office/drawing/2014/main" id="{94E9D88B-EF03-4D94-81D5-5D4A62C006C1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F8A7C7B6-2FDF-4459-8246-6F24C2926CCE}"/>
                </a:ext>
              </a:extLst>
            </p:cNvPr>
            <p:cNvSpPr/>
            <p:nvPr/>
          </p:nvSpPr>
          <p:spPr>
            <a:xfrm>
              <a:off x="2945677" y="4441410"/>
              <a:ext cx="729262" cy="4265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PLU-P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61" name="Group 799">
              <a:extLst>
                <a:ext uri="{FF2B5EF4-FFF2-40B4-BE49-F238E27FC236}">
                  <a16:creationId xmlns:a16="http://schemas.microsoft.com/office/drawing/2014/main" id="{76CC1D92-5535-44E0-8093-C02A62BFAC68}"/>
                </a:ext>
              </a:extLst>
            </p:cNvPr>
            <p:cNvGrpSpPr/>
            <p:nvPr/>
          </p:nvGrpSpPr>
          <p:grpSpPr>
            <a:xfrm>
              <a:off x="3458305" y="4266342"/>
              <a:ext cx="351221" cy="276997"/>
              <a:chOff x="0" y="-6371"/>
              <a:chExt cx="351219" cy="276996"/>
            </a:xfrm>
          </p:grpSpPr>
          <p:sp>
            <p:nvSpPr>
              <p:cNvPr id="62" name="Shape 797">
                <a:extLst>
                  <a:ext uri="{FF2B5EF4-FFF2-40B4-BE49-F238E27FC236}">
                    <a16:creationId xmlns:a16="http://schemas.microsoft.com/office/drawing/2014/main" id="{10FE4358-1B77-4BA6-B4B2-7E5D7FF042B7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Shape 798">
                <a:extLst>
                  <a:ext uri="{FF2B5EF4-FFF2-40B4-BE49-F238E27FC236}">
                    <a16:creationId xmlns:a16="http://schemas.microsoft.com/office/drawing/2014/main" id="{DF720B7C-79B5-442B-B544-87CCAA8A4FB6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FBA9378F-C85D-4439-B8BC-A35616807C75}"/>
                </a:ext>
              </a:extLst>
            </p:cNvPr>
            <p:cNvSpPr/>
            <p:nvPr/>
          </p:nvSpPr>
          <p:spPr>
            <a:xfrm>
              <a:off x="4419921" y="3585275"/>
              <a:ext cx="729262" cy="4265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PLU-P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65" name="Group 799">
              <a:extLst>
                <a:ext uri="{FF2B5EF4-FFF2-40B4-BE49-F238E27FC236}">
                  <a16:creationId xmlns:a16="http://schemas.microsoft.com/office/drawing/2014/main" id="{37A982BF-90B8-40C1-88AE-6050927665A7}"/>
                </a:ext>
              </a:extLst>
            </p:cNvPr>
            <p:cNvGrpSpPr/>
            <p:nvPr/>
          </p:nvGrpSpPr>
          <p:grpSpPr>
            <a:xfrm>
              <a:off x="4932549" y="3410207"/>
              <a:ext cx="351221" cy="276997"/>
              <a:chOff x="0" y="-6371"/>
              <a:chExt cx="351219" cy="276996"/>
            </a:xfrm>
          </p:grpSpPr>
          <p:sp>
            <p:nvSpPr>
              <p:cNvPr id="66" name="Shape 797">
                <a:extLst>
                  <a:ext uri="{FF2B5EF4-FFF2-40B4-BE49-F238E27FC236}">
                    <a16:creationId xmlns:a16="http://schemas.microsoft.com/office/drawing/2014/main" id="{B0942731-8248-4DEE-8D99-0909A1DFAA53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Shape 798">
                <a:extLst>
                  <a:ext uri="{FF2B5EF4-FFF2-40B4-BE49-F238E27FC236}">
                    <a16:creationId xmlns:a16="http://schemas.microsoft.com/office/drawing/2014/main" id="{8167C25B-F3E7-4168-9E44-F22218CC24E3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8FCEFCC7-4D47-4B52-A6D6-C5D1E90AC2EC}"/>
                </a:ext>
              </a:extLst>
            </p:cNvPr>
            <p:cNvSpPr/>
            <p:nvPr/>
          </p:nvSpPr>
          <p:spPr>
            <a:xfrm>
              <a:off x="7625656" y="4567792"/>
              <a:ext cx="729262" cy="4265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PLU-P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69" name="Group 799">
              <a:extLst>
                <a:ext uri="{FF2B5EF4-FFF2-40B4-BE49-F238E27FC236}">
                  <a16:creationId xmlns:a16="http://schemas.microsoft.com/office/drawing/2014/main" id="{54116553-DBA2-4202-9573-A9CF6AF3BEC4}"/>
                </a:ext>
              </a:extLst>
            </p:cNvPr>
            <p:cNvGrpSpPr/>
            <p:nvPr/>
          </p:nvGrpSpPr>
          <p:grpSpPr>
            <a:xfrm>
              <a:off x="8138284" y="4392724"/>
              <a:ext cx="351221" cy="276997"/>
              <a:chOff x="0" y="-6371"/>
              <a:chExt cx="351219" cy="276996"/>
            </a:xfrm>
          </p:grpSpPr>
          <p:sp>
            <p:nvSpPr>
              <p:cNvPr id="70" name="Shape 797">
                <a:extLst>
                  <a:ext uri="{FF2B5EF4-FFF2-40B4-BE49-F238E27FC236}">
                    <a16:creationId xmlns:a16="http://schemas.microsoft.com/office/drawing/2014/main" id="{94F11A41-A781-4BD0-A0F3-95C4484B34EE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Shape 798">
                <a:extLst>
                  <a:ext uri="{FF2B5EF4-FFF2-40B4-BE49-F238E27FC236}">
                    <a16:creationId xmlns:a16="http://schemas.microsoft.com/office/drawing/2014/main" id="{F6EA3669-7CF5-4027-BA06-EF2E44C9180C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958E3E31-FB4A-4A2C-9F07-387ED21B3DFB}"/>
                </a:ext>
              </a:extLst>
            </p:cNvPr>
            <p:cNvSpPr/>
            <p:nvPr/>
          </p:nvSpPr>
          <p:spPr>
            <a:xfrm>
              <a:off x="814174" y="2989919"/>
              <a:ext cx="11496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ja-JP" altLang="en-US" dirty="0"/>
                <a:t>フィジカル</a:t>
              </a:r>
              <a:endParaRPr kumimoji="1" lang="en-US" altLang="ja-JP" dirty="0"/>
            </a:p>
            <a:p>
              <a:pPr algn="ctr"/>
              <a:r>
                <a:rPr kumimoji="1" lang="ja-JP" altLang="en-US" dirty="0"/>
                <a:t>コンテナ</a:t>
              </a: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F19FF7C1-507C-4BF3-94EC-1A29E5849008}"/>
                </a:ext>
              </a:extLst>
            </p:cNvPr>
            <p:cNvSpPr/>
            <p:nvPr/>
          </p:nvSpPr>
          <p:spPr>
            <a:xfrm>
              <a:off x="2092637" y="3209963"/>
              <a:ext cx="565605" cy="33759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bg1"/>
                  </a:solidFill>
                </a:rPr>
                <a:t>HCT</a:t>
              </a:r>
              <a:endParaRPr kumimoji="1" lang="ja-JP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DB86277E-80FB-487B-A867-2B861E79143E}"/>
                </a:ext>
              </a:extLst>
            </p:cNvPr>
            <p:cNvSpPr/>
            <p:nvPr/>
          </p:nvSpPr>
          <p:spPr>
            <a:xfrm>
              <a:off x="3555677" y="3839883"/>
              <a:ext cx="565605" cy="33759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bg1"/>
                  </a:solidFill>
                </a:rPr>
                <a:t>HCT</a:t>
              </a:r>
              <a:endParaRPr kumimoji="1" lang="ja-JP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22CBB28A-2FCE-4FA6-A092-0CDD4DBC776A}"/>
                </a:ext>
              </a:extLst>
            </p:cNvPr>
            <p:cNvSpPr/>
            <p:nvPr/>
          </p:nvSpPr>
          <p:spPr>
            <a:xfrm>
              <a:off x="4917117" y="2986443"/>
              <a:ext cx="565605" cy="33759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bg1"/>
                  </a:solidFill>
                </a:rPr>
                <a:t>HCT</a:t>
              </a:r>
              <a:endParaRPr kumimoji="1" lang="ja-JP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B70FE2E0-CD0F-4C6E-A9E3-895AC9D96EB4}"/>
                </a:ext>
              </a:extLst>
            </p:cNvPr>
            <p:cNvSpPr/>
            <p:nvPr/>
          </p:nvSpPr>
          <p:spPr>
            <a:xfrm>
              <a:off x="7660317" y="4002443"/>
              <a:ext cx="565605" cy="33759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bg1"/>
                  </a:solidFill>
                </a:rPr>
                <a:t>HCT</a:t>
              </a:r>
              <a:endParaRPr kumimoji="1" lang="ja-JP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A0422535-9CF4-4368-9A4E-DEF7F28F312C}"/>
                </a:ext>
              </a:extLst>
            </p:cNvPr>
            <p:cNvSpPr/>
            <p:nvPr/>
          </p:nvSpPr>
          <p:spPr>
            <a:xfrm>
              <a:off x="3808997" y="4214506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ja-JP" altLang="en-US" dirty="0"/>
                <a:t>ＩＤとタグ</a:t>
              </a:r>
              <a:endParaRPr kumimoji="1" lang="en-US" altLang="ja-JP" dirty="0"/>
            </a:p>
            <a:p>
              <a:pPr algn="ctr"/>
              <a:r>
                <a:rPr kumimoji="1" lang="ja-JP" altLang="en-US" dirty="0"/>
                <a:t>の突合せ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102C178-72EC-4011-A619-DCB7A2CB1B25}"/>
              </a:ext>
            </a:extLst>
          </p:cNvPr>
          <p:cNvGrpSpPr/>
          <p:nvPr/>
        </p:nvGrpSpPr>
        <p:grpSpPr>
          <a:xfrm>
            <a:off x="629818" y="1798510"/>
            <a:ext cx="2122345" cy="1769104"/>
            <a:chOff x="629818" y="1327167"/>
            <a:chExt cx="2122345" cy="1769104"/>
          </a:xfrm>
        </p:grpSpPr>
        <p:cxnSp>
          <p:nvCxnSpPr>
            <p:cNvPr id="76" name="直線矢印コネクタ 75">
              <a:extLst>
                <a:ext uri="{FF2B5EF4-FFF2-40B4-BE49-F238E27FC236}">
                  <a16:creationId xmlns:a16="http://schemas.microsoft.com/office/drawing/2014/main" id="{2035CE6C-97B1-4295-B5E4-6BFAA23E614D}"/>
                </a:ext>
              </a:extLst>
            </p:cNvPr>
            <p:cNvCxnSpPr/>
            <p:nvPr/>
          </p:nvCxnSpPr>
          <p:spPr>
            <a:xfrm flipV="1">
              <a:off x="2375439" y="2700686"/>
              <a:ext cx="0" cy="3955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DD33CF99-8248-4B24-94B2-A33946679270}"/>
                </a:ext>
              </a:extLst>
            </p:cNvPr>
            <p:cNvSpPr/>
            <p:nvPr/>
          </p:nvSpPr>
          <p:spPr>
            <a:xfrm>
              <a:off x="2100230" y="2172625"/>
              <a:ext cx="565605" cy="337595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HCS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9E7D186-B0D0-463D-8D5A-10096F9A77B6}"/>
                </a:ext>
              </a:extLst>
            </p:cNvPr>
            <p:cNvSpPr txBox="1"/>
            <p:nvPr/>
          </p:nvSpPr>
          <p:spPr>
            <a:xfrm>
              <a:off x="629818" y="1821794"/>
              <a:ext cx="13149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登録をしないと決済できない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F7248464-1E9B-42E5-A5F0-4807C7592B9E}"/>
                </a:ext>
              </a:extLst>
            </p:cNvPr>
            <p:cNvSpPr txBox="1"/>
            <p:nvPr/>
          </p:nvSpPr>
          <p:spPr>
            <a:xfrm>
              <a:off x="1892615" y="2782468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003</a:t>
              </a:r>
              <a:endParaRPr kumimoji="1" lang="ja-JP" altLang="en-US" sz="1400" dirty="0"/>
            </a:p>
          </p:txBody>
        </p:sp>
        <p:sp>
          <p:nvSpPr>
            <p:cNvPr id="95" name="四角形: メモ 94">
              <a:extLst>
                <a:ext uri="{FF2B5EF4-FFF2-40B4-BE49-F238E27FC236}">
                  <a16:creationId xmlns:a16="http://schemas.microsoft.com/office/drawing/2014/main" id="{7AEE3F4F-197A-46ED-8624-3150F136109F}"/>
                </a:ext>
              </a:extLst>
            </p:cNvPr>
            <p:cNvSpPr/>
            <p:nvPr/>
          </p:nvSpPr>
          <p:spPr>
            <a:xfrm>
              <a:off x="2114680" y="1327167"/>
              <a:ext cx="637483" cy="520324"/>
            </a:xfrm>
            <a:prstGeom prst="foldedCorner">
              <a:avLst>
                <a:gd name="adj" fmla="val 261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EEF23C35-2C29-403B-AC9C-9C6FD2DEAB1F}"/>
                </a:ext>
              </a:extLst>
            </p:cNvPr>
            <p:cNvSpPr txBox="1"/>
            <p:nvPr/>
          </p:nvSpPr>
          <p:spPr>
            <a:xfrm>
              <a:off x="2148495" y="1335200"/>
              <a:ext cx="4828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003</a:t>
              </a:r>
            </a:p>
            <a:p>
              <a:r>
                <a:rPr kumimoji="1" lang="en-US" altLang="ja-JP" sz="1400" dirty="0"/>
                <a:t>009</a:t>
              </a:r>
              <a:endParaRPr kumimoji="1" lang="ja-JP" altLang="en-US" sz="1400" dirty="0"/>
            </a:p>
          </p:txBody>
        </p:sp>
        <p:cxnSp>
          <p:nvCxnSpPr>
            <p:cNvPr id="123" name="直線矢印コネクタ 122">
              <a:extLst>
                <a:ext uri="{FF2B5EF4-FFF2-40B4-BE49-F238E27FC236}">
                  <a16:creationId xmlns:a16="http://schemas.microsoft.com/office/drawing/2014/main" id="{DC09A1C8-93D5-423D-9379-14645D15D270}"/>
                </a:ext>
              </a:extLst>
            </p:cNvPr>
            <p:cNvCxnSpPr/>
            <p:nvPr/>
          </p:nvCxnSpPr>
          <p:spPr>
            <a:xfrm flipV="1">
              <a:off x="2367145" y="1896897"/>
              <a:ext cx="0" cy="1845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8365F84-ABBB-4899-B359-BF5A5B34A61F}"/>
              </a:ext>
            </a:extLst>
          </p:cNvPr>
          <p:cNvGrpSpPr/>
          <p:nvPr/>
        </p:nvGrpSpPr>
        <p:grpSpPr>
          <a:xfrm>
            <a:off x="2508373" y="1806254"/>
            <a:ext cx="1662516" cy="2389901"/>
            <a:chOff x="2508373" y="1334911"/>
            <a:chExt cx="1662516" cy="2389901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101EA7DB-F13C-4E05-B79C-D1CE4028EDB4}"/>
                </a:ext>
              </a:extLst>
            </p:cNvPr>
            <p:cNvSpPr/>
            <p:nvPr/>
          </p:nvSpPr>
          <p:spPr>
            <a:xfrm>
              <a:off x="3512470" y="2182785"/>
              <a:ext cx="565605" cy="337595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HCS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5" name="直線矢印コネクタ 84">
              <a:extLst>
                <a:ext uri="{FF2B5EF4-FFF2-40B4-BE49-F238E27FC236}">
                  <a16:creationId xmlns:a16="http://schemas.microsoft.com/office/drawing/2014/main" id="{D7DE6980-F719-47FB-B00B-3E511D6300F2}"/>
                </a:ext>
              </a:extLst>
            </p:cNvPr>
            <p:cNvCxnSpPr/>
            <p:nvPr/>
          </p:nvCxnSpPr>
          <p:spPr>
            <a:xfrm flipV="1">
              <a:off x="3828319" y="2690256"/>
              <a:ext cx="0" cy="10260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BC56A86-B409-4B7C-AF1D-6818E7625BCF}"/>
                </a:ext>
              </a:extLst>
            </p:cNvPr>
            <p:cNvSpPr txBox="1"/>
            <p:nvPr/>
          </p:nvSpPr>
          <p:spPr>
            <a:xfrm>
              <a:off x="3265001" y="3417035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009</a:t>
              </a:r>
              <a:endParaRPr kumimoji="1" lang="ja-JP" altLang="en-US" sz="1400" dirty="0"/>
            </a:p>
          </p:txBody>
        </p:sp>
        <p:sp>
          <p:nvSpPr>
            <p:cNvPr id="100" name="四角形: メモ 99">
              <a:extLst>
                <a:ext uri="{FF2B5EF4-FFF2-40B4-BE49-F238E27FC236}">
                  <a16:creationId xmlns:a16="http://schemas.microsoft.com/office/drawing/2014/main" id="{0B87D5D2-2507-46C7-8BE2-A08D8B9CD552}"/>
                </a:ext>
              </a:extLst>
            </p:cNvPr>
            <p:cNvSpPr/>
            <p:nvPr/>
          </p:nvSpPr>
          <p:spPr>
            <a:xfrm>
              <a:off x="3533406" y="1340519"/>
              <a:ext cx="637483" cy="509745"/>
            </a:xfrm>
            <a:prstGeom prst="foldedCorner">
              <a:avLst>
                <a:gd name="adj" fmla="val 261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0090B361-D353-4F81-AAD7-54DCC501AD5C}"/>
                </a:ext>
              </a:extLst>
            </p:cNvPr>
            <p:cNvSpPr txBox="1"/>
            <p:nvPr/>
          </p:nvSpPr>
          <p:spPr>
            <a:xfrm>
              <a:off x="3584231" y="1334911"/>
              <a:ext cx="4828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009</a:t>
              </a:r>
            </a:p>
            <a:p>
              <a:r>
                <a:rPr kumimoji="1" lang="en-US" altLang="ja-JP" sz="1400" dirty="0"/>
                <a:t>017</a:t>
              </a:r>
              <a:endParaRPr kumimoji="1" lang="ja-JP" altLang="en-US" sz="1400" dirty="0"/>
            </a:p>
          </p:txBody>
        </p:sp>
        <p:cxnSp>
          <p:nvCxnSpPr>
            <p:cNvPr id="124" name="直線矢印コネクタ 123">
              <a:extLst>
                <a:ext uri="{FF2B5EF4-FFF2-40B4-BE49-F238E27FC236}">
                  <a16:creationId xmlns:a16="http://schemas.microsoft.com/office/drawing/2014/main" id="{8818FD7D-BFD9-4A58-BE87-5943B1B435AC}"/>
                </a:ext>
              </a:extLst>
            </p:cNvPr>
            <p:cNvCxnSpPr/>
            <p:nvPr/>
          </p:nvCxnSpPr>
          <p:spPr>
            <a:xfrm flipV="1">
              <a:off x="3828319" y="1921922"/>
              <a:ext cx="0" cy="2029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矢印コネクタ 125">
              <a:extLst>
                <a:ext uri="{FF2B5EF4-FFF2-40B4-BE49-F238E27FC236}">
                  <a16:creationId xmlns:a16="http://schemas.microsoft.com/office/drawing/2014/main" id="{858B0310-DC4C-4705-8630-D24A32EC5F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25063" y="1597566"/>
              <a:ext cx="314871" cy="61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1CC9156B-2589-4BBE-B01F-B625183BE61C}"/>
                </a:ext>
              </a:extLst>
            </p:cNvPr>
            <p:cNvSpPr txBox="1"/>
            <p:nvPr/>
          </p:nvSpPr>
          <p:spPr>
            <a:xfrm>
              <a:off x="2945635" y="1629926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009</a:t>
              </a:r>
              <a:endParaRPr kumimoji="1" lang="ja-JP" altLang="en-US" sz="1400" dirty="0"/>
            </a:p>
          </p:txBody>
        </p:sp>
        <p:cxnSp>
          <p:nvCxnSpPr>
            <p:cNvPr id="131" name="直線矢印コネクタ 130">
              <a:extLst>
                <a:ext uri="{FF2B5EF4-FFF2-40B4-BE49-F238E27FC236}">
                  <a16:creationId xmlns:a16="http://schemas.microsoft.com/office/drawing/2014/main" id="{53086229-1D5A-4E0E-B9D8-3110E1B41277}"/>
                </a:ext>
              </a:extLst>
            </p:cNvPr>
            <p:cNvCxnSpPr/>
            <p:nvPr/>
          </p:nvCxnSpPr>
          <p:spPr>
            <a:xfrm flipV="1">
              <a:off x="2508373" y="1928340"/>
              <a:ext cx="0" cy="16776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矢印コネクタ 131">
              <a:extLst>
                <a:ext uri="{FF2B5EF4-FFF2-40B4-BE49-F238E27FC236}">
                  <a16:creationId xmlns:a16="http://schemas.microsoft.com/office/drawing/2014/main" id="{4BA0D79A-59BD-4226-9C22-1B2BBD0EA1E7}"/>
                </a:ext>
              </a:extLst>
            </p:cNvPr>
            <p:cNvCxnSpPr/>
            <p:nvPr/>
          </p:nvCxnSpPr>
          <p:spPr>
            <a:xfrm flipV="1">
              <a:off x="2509942" y="2711549"/>
              <a:ext cx="0" cy="39558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3DD2039-AB94-4F90-929B-5111300D29FC}"/>
              </a:ext>
            </a:extLst>
          </p:cNvPr>
          <p:cNvGrpSpPr/>
          <p:nvPr/>
        </p:nvGrpSpPr>
        <p:grpSpPr>
          <a:xfrm>
            <a:off x="3961021" y="1808592"/>
            <a:ext cx="1567207" cy="2382379"/>
            <a:chOff x="3961021" y="1337249"/>
            <a:chExt cx="1567207" cy="2382379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C72AE96A-A434-4484-89AA-90DA80AEF7E9}"/>
                </a:ext>
              </a:extLst>
            </p:cNvPr>
            <p:cNvSpPr/>
            <p:nvPr/>
          </p:nvSpPr>
          <p:spPr>
            <a:xfrm>
              <a:off x="4904390" y="2192945"/>
              <a:ext cx="565605" cy="337595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HCS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6" name="直線矢印コネクタ 85">
              <a:extLst>
                <a:ext uri="{FF2B5EF4-FFF2-40B4-BE49-F238E27FC236}">
                  <a16:creationId xmlns:a16="http://schemas.microsoft.com/office/drawing/2014/main" id="{C68026E3-C221-4BCE-9496-20D99A7BF1E3}"/>
                </a:ext>
              </a:extLst>
            </p:cNvPr>
            <p:cNvCxnSpPr/>
            <p:nvPr/>
          </p:nvCxnSpPr>
          <p:spPr>
            <a:xfrm flipV="1">
              <a:off x="5169439" y="2672355"/>
              <a:ext cx="0" cy="1677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7749211-92CC-4E2D-B226-11881C5159FE}"/>
                </a:ext>
              </a:extLst>
            </p:cNvPr>
            <p:cNvSpPr txBox="1"/>
            <p:nvPr/>
          </p:nvSpPr>
          <p:spPr>
            <a:xfrm>
              <a:off x="4662978" y="2654313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017</a:t>
              </a:r>
              <a:endParaRPr kumimoji="1" lang="ja-JP" altLang="en-US" sz="1400" dirty="0"/>
            </a:p>
          </p:txBody>
        </p:sp>
        <p:sp>
          <p:nvSpPr>
            <p:cNvPr id="105" name="四角形: メモ 104">
              <a:extLst>
                <a:ext uri="{FF2B5EF4-FFF2-40B4-BE49-F238E27FC236}">
                  <a16:creationId xmlns:a16="http://schemas.microsoft.com/office/drawing/2014/main" id="{C98ED606-9FE8-4216-97E2-79B5EF2FC5B9}"/>
                </a:ext>
              </a:extLst>
            </p:cNvPr>
            <p:cNvSpPr/>
            <p:nvPr/>
          </p:nvSpPr>
          <p:spPr>
            <a:xfrm>
              <a:off x="4890745" y="1340163"/>
              <a:ext cx="637483" cy="513731"/>
            </a:xfrm>
            <a:prstGeom prst="foldedCorner">
              <a:avLst>
                <a:gd name="adj" fmla="val 261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B10B8DDE-953F-4A3D-8B09-E7F6E1029135}"/>
                </a:ext>
              </a:extLst>
            </p:cNvPr>
            <p:cNvSpPr txBox="1"/>
            <p:nvPr/>
          </p:nvSpPr>
          <p:spPr>
            <a:xfrm>
              <a:off x="4958507" y="1337249"/>
              <a:ext cx="4828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017</a:t>
              </a:r>
            </a:p>
            <a:p>
              <a:r>
                <a:rPr kumimoji="1" lang="en-US" altLang="ja-JP" sz="1400" dirty="0"/>
                <a:t>035</a:t>
              </a:r>
              <a:endParaRPr kumimoji="1" lang="ja-JP" altLang="en-US" sz="1400" dirty="0"/>
            </a:p>
          </p:txBody>
        </p:sp>
        <p:cxnSp>
          <p:nvCxnSpPr>
            <p:cNvPr id="125" name="直線矢印コネクタ 124">
              <a:extLst>
                <a:ext uri="{FF2B5EF4-FFF2-40B4-BE49-F238E27FC236}">
                  <a16:creationId xmlns:a16="http://schemas.microsoft.com/office/drawing/2014/main" id="{23A18A3E-D0AB-41E0-BF10-F674202CDE57}"/>
                </a:ext>
              </a:extLst>
            </p:cNvPr>
            <p:cNvCxnSpPr/>
            <p:nvPr/>
          </p:nvCxnSpPr>
          <p:spPr>
            <a:xfrm flipV="1">
              <a:off x="5144878" y="1939536"/>
              <a:ext cx="0" cy="1677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矢印コネクタ 127">
              <a:extLst>
                <a:ext uri="{FF2B5EF4-FFF2-40B4-BE49-F238E27FC236}">
                  <a16:creationId xmlns:a16="http://schemas.microsoft.com/office/drawing/2014/main" id="{3AFB3A30-ABB7-4BB7-B856-72E0327D44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78373" y="1608965"/>
              <a:ext cx="321487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DCBDE011-795F-425C-81CE-031D6DB377E4}"/>
                </a:ext>
              </a:extLst>
            </p:cNvPr>
            <p:cNvSpPr txBox="1"/>
            <p:nvPr/>
          </p:nvSpPr>
          <p:spPr>
            <a:xfrm>
              <a:off x="4336719" y="161675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017</a:t>
              </a:r>
              <a:endParaRPr kumimoji="1" lang="ja-JP" altLang="en-US" sz="1400" dirty="0"/>
            </a:p>
          </p:txBody>
        </p:sp>
        <p:cxnSp>
          <p:nvCxnSpPr>
            <p:cNvPr id="133" name="直線矢印コネクタ 132">
              <a:extLst>
                <a:ext uri="{FF2B5EF4-FFF2-40B4-BE49-F238E27FC236}">
                  <a16:creationId xmlns:a16="http://schemas.microsoft.com/office/drawing/2014/main" id="{D32E8846-796C-4A1B-B634-F21AA0DAC4C7}"/>
                </a:ext>
              </a:extLst>
            </p:cNvPr>
            <p:cNvCxnSpPr/>
            <p:nvPr/>
          </p:nvCxnSpPr>
          <p:spPr>
            <a:xfrm flipV="1">
              <a:off x="3963776" y="1923100"/>
              <a:ext cx="0" cy="16776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矢印コネクタ 133">
              <a:extLst>
                <a:ext uri="{FF2B5EF4-FFF2-40B4-BE49-F238E27FC236}">
                  <a16:creationId xmlns:a16="http://schemas.microsoft.com/office/drawing/2014/main" id="{6C85B235-CE83-4119-B1B0-89251FCD961A}"/>
                </a:ext>
              </a:extLst>
            </p:cNvPr>
            <p:cNvCxnSpPr/>
            <p:nvPr/>
          </p:nvCxnSpPr>
          <p:spPr>
            <a:xfrm flipV="1">
              <a:off x="3961021" y="2693575"/>
              <a:ext cx="0" cy="102605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82FD543E-83EB-4D7B-A85E-A24EE8459A5A}"/>
              </a:ext>
            </a:extLst>
          </p:cNvPr>
          <p:cNvGrpSpPr/>
          <p:nvPr/>
        </p:nvGrpSpPr>
        <p:grpSpPr>
          <a:xfrm>
            <a:off x="5279837" y="2082471"/>
            <a:ext cx="3224094" cy="2228284"/>
            <a:chOff x="5279837" y="1611128"/>
            <a:chExt cx="3224094" cy="2228284"/>
          </a:xfrm>
        </p:grpSpPr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1698DE43-92C2-4CEB-BDAD-CE6D08D518B4}"/>
                </a:ext>
              </a:extLst>
            </p:cNvPr>
            <p:cNvSpPr/>
            <p:nvPr/>
          </p:nvSpPr>
          <p:spPr>
            <a:xfrm>
              <a:off x="7678070" y="2203105"/>
              <a:ext cx="565605" cy="337595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HCS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>
              <a:extLst>
                <a:ext uri="{FF2B5EF4-FFF2-40B4-BE49-F238E27FC236}">
                  <a16:creationId xmlns:a16="http://schemas.microsoft.com/office/drawing/2014/main" id="{FE52167C-E6AE-49AE-8681-28731C01ACDF}"/>
                </a:ext>
              </a:extLst>
            </p:cNvPr>
            <p:cNvCxnSpPr/>
            <p:nvPr/>
          </p:nvCxnSpPr>
          <p:spPr>
            <a:xfrm flipV="1">
              <a:off x="7964905" y="2689364"/>
              <a:ext cx="0" cy="11286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499B0482-B5D6-4A22-A0F1-A4ABEDFD16AF}"/>
                </a:ext>
              </a:extLst>
            </p:cNvPr>
            <p:cNvSpPr txBox="1"/>
            <p:nvPr/>
          </p:nvSpPr>
          <p:spPr>
            <a:xfrm>
              <a:off x="8021107" y="3531635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035</a:t>
              </a:r>
              <a:endParaRPr kumimoji="1" lang="ja-JP" altLang="en-US" sz="1400" dirty="0"/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9411647D-0D8A-4157-98A1-26C617C711A0}"/>
                </a:ext>
              </a:extLst>
            </p:cNvPr>
            <p:cNvSpPr txBox="1"/>
            <p:nvPr/>
          </p:nvSpPr>
          <p:spPr>
            <a:xfrm>
              <a:off x="6539202" y="2741613"/>
              <a:ext cx="1425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登録をしないとコンテナが開かない</a:t>
              </a:r>
            </a:p>
          </p:txBody>
        </p:sp>
        <p:sp>
          <p:nvSpPr>
            <p:cNvPr id="116" name="フリーフォーム: 図形 115">
              <a:extLst>
                <a:ext uri="{FF2B5EF4-FFF2-40B4-BE49-F238E27FC236}">
                  <a16:creationId xmlns:a16="http://schemas.microsoft.com/office/drawing/2014/main" id="{9B303444-9324-45A0-921C-FFCB8E32F925}"/>
                </a:ext>
              </a:extLst>
            </p:cNvPr>
            <p:cNvSpPr/>
            <p:nvPr/>
          </p:nvSpPr>
          <p:spPr>
            <a:xfrm>
              <a:off x="5747752" y="1628938"/>
              <a:ext cx="2203049" cy="433542"/>
            </a:xfrm>
            <a:custGeom>
              <a:avLst/>
              <a:gdLst>
                <a:gd name="connsiteX0" fmla="*/ 274320 w 274320"/>
                <a:gd name="connsiteY0" fmla="*/ 294640 h 294640"/>
                <a:gd name="connsiteX1" fmla="*/ 274320 w 274320"/>
                <a:gd name="connsiteY1" fmla="*/ 0 h 294640"/>
                <a:gd name="connsiteX2" fmla="*/ 0 w 274320"/>
                <a:gd name="connsiteY2" fmla="*/ 0 h 29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" h="294640">
                  <a:moveTo>
                    <a:pt x="274320" y="294640"/>
                  </a:moveTo>
                  <a:lnTo>
                    <a:pt x="274320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C74FDB4-8CE7-4459-821A-D7EBC0978063}"/>
                </a:ext>
              </a:extLst>
            </p:cNvPr>
            <p:cNvSpPr txBox="1"/>
            <p:nvPr/>
          </p:nvSpPr>
          <p:spPr>
            <a:xfrm>
              <a:off x="5747752" y="2054026"/>
              <a:ext cx="19503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トランザクションに従って決済する</a:t>
              </a: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E277BE20-8152-4B6E-B88A-DE5DE3C894A6}"/>
                </a:ext>
              </a:extLst>
            </p:cNvPr>
            <p:cNvSpPr txBox="1"/>
            <p:nvPr/>
          </p:nvSpPr>
          <p:spPr>
            <a:xfrm>
              <a:off x="5886716" y="1611128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035</a:t>
              </a:r>
              <a:endParaRPr kumimoji="1" lang="ja-JP" altLang="en-US" sz="1400" dirty="0"/>
            </a:p>
          </p:txBody>
        </p:sp>
        <p:cxnSp>
          <p:nvCxnSpPr>
            <p:cNvPr id="135" name="直線矢印コネクタ 134">
              <a:extLst>
                <a:ext uri="{FF2B5EF4-FFF2-40B4-BE49-F238E27FC236}">
                  <a16:creationId xmlns:a16="http://schemas.microsoft.com/office/drawing/2014/main" id="{1D3F2D2D-9378-4B67-BB09-3A7BA26A5FEB}"/>
                </a:ext>
              </a:extLst>
            </p:cNvPr>
            <p:cNvCxnSpPr/>
            <p:nvPr/>
          </p:nvCxnSpPr>
          <p:spPr>
            <a:xfrm flipV="1">
              <a:off x="5279837" y="2663570"/>
              <a:ext cx="0" cy="20299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矢印コネクタ 135">
              <a:extLst>
                <a:ext uri="{FF2B5EF4-FFF2-40B4-BE49-F238E27FC236}">
                  <a16:creationId xmlns:a16="http://schemas.microsoft.com/office/drawing/2014/main" id="{447707F1-284B-4C32-90BD-231B51F5A87D}"/>
                </a:ext>
              </a:extLst>
            </p:cNvPr>
            <p:cNvCxnSpPr/>
            <p:nvPr/>
          </p:nvCxnSpPr>
          <p:spPr>
            <a:xfrm flipV="1">
              <a:off x="5281407" y="1940190"/>
              <a:ext cx="0" cy="20299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053F4D8-5ACC-470F-8F86-D1F77422A6E0}"/>
              </a:ext>
            </a:extLst>
          </p:cNvPr>
          <p:cNvGrpSpPr/>
          <p:nvPr/>
        </p:nvGrpSpPr>
        <p:grpSpPr>
          <a:xfrm>
            <a:off x="907554" y="994526"/>
            <a:ext cx="7187925" cy="667131"/>
            <a:chOff x="907554" y="994526"/>
            <a:chExt cx="7187925" cy="667131"/>
          </a:xfrm>
        </p:grpSpPr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88F24E17-C662-43BE-8CE0-8175D14F0770}"/>
                </a:ext>
              </a:extLst>
            </p:cNvPr>
            <p:cNvCxnSpPr>
              <a:cxnSpLocks/>
            </p:cNvCxnSpPr>
            <p:nvPr/>
          </p:nvCxnSpPr>
          <p:spPr>
            <a:xfrm>
              <a:off x="972645" y="1234682"/>
              <a:ext cx="2702184" cy="0"/>
            </a:xfrm>
            <a:prstGeom prst="straightConnector1">
              <a:avLst/>
            </a:prstGeom>
            <a:ln w="762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01E7CFCD-177B-4CFD-8E44-6A5664F665E1}"/>
                </a:ext>
              </a:extLst>
            </p:cNvPr>
            <p:cNvSpPr txBox="1"/>
            <p:nvPr/>
          </p:nvSpPr>
          <p:spPr>
            <a:xfrm>
              <a:off x="1646896" y="1292325"/>
              <a:ext cx="1657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ゾーン１（国内）</a:t>
              </a:r>
            </a:p>
          </p:txBody>
        </p:sp>
        <p:cxnSp>
          <p:nvCxnSpPr>
            <p:cNvPr id="119" name="直線矢印コネクタ 118">
              <a:extLst>
                <a:ext uri="{FF2B5EF4-FFF2-40B4-BE49-F238E27FC236}">
                  <a16:creationId xmlns:a16="http://schemas.microsoft.com/office/drawing/2014/main" id="{17621AD9-ACFD-47E9-9103-D1DFF25358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0104" y="1234682"/>
              <a:ext cx="1532841" cy="1571"/>
            </a:xfrm>
            <a:prstGeom prst="straightConnector1">
              <a:avLst/>
            </a:prstGeom>
            <a:ln w="762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矢印コネクタ 119">
              <a:extLst>
                <a:ext uri="{FF2B5EF4-FFF2-40B4-BE49-F238E27FC236}">
                  <a16:creationId xmlns:a16="http://schemas.microsoft.com/office/drawing/2014/main" id="{945AF388-34E1-4905-9D00-FD710CDD6F32}"/>
                </a:ext>
              </a:extLst>
            </p:cNvPr>
            <p:cNvCxnSpPr>
              <a:cxnSpLocks/>
            </p:cNvCxnSpPr>
            <p:nvPr/>
          </p:nvCxnSpPr>
          <p:spPr>
            <a:xfrm>
              <a:off x="5494810" y="1234682"/>
              <a:ext cx="2512363" cy="0"/>
            </a:xfrm>
            <a:prstGeom prst="straightConnector1">
              <a:avLst/>
            </a:prstGeom>
            <a:ln w="762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5AD0FC00-20DA-4141-AF4B-226791E9E610}"/>
                </a:ext>
              </a:extLst>
            </p:cNvPr>
            <p:cNvSpPr txBox="1"/>
            <p:nvPr/>
          </p:nvSpPr>
          <p:spPr>
            <a:xfrm>
              <a:off x="3675987" y="1283090"/>
              <a:ext cx="1657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ゾーン２（海運）</a:t>
              </a: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A43FC07B-AE96-4040-919A-33DFCAE465F7}"/>
                </a:ext>
              </a:extLst>
            </p:cNvPr>
            <p:cNvSpPr txBox="1"/>
            <p:nvPr/>
          </p:nvSpPr>
          <p:spPr>
            <a:xfrm>
              <a:off x="5966860" y="1277595"/>
              <a:ext cx="1816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ゾーン３（アジア）</a:t>
              </a:r>
            </a:p>
          </p:txBody>
        </p:sp>
        <p:cxnSp>
          <p:nvCxnSpPr>
            <p:cNvPr id="138" name="直線コネクタ 137">
              <a:extLst>
                <a:ext uri="{FF2B5EF4-FFF2-40B4-BE49-F238E27FC236}">
                  <a16:creationId xmlns:a16="http://schemas.microsoft.com/office/drawing/2014/main" id="{9F0685A6-0D5A-4F69-9D1A-A1C6F1BD788A}"/>
                </a:ext>
              </a:extLst>
            </p:cNvPr>
            <p:cNvCxnSpPr/>
            <p:nvPr/>
          </p:nvCxnSpPr>
          <p:spPr>
            <a:xfrm>
              <a:off x="907554" y="994526"/>
              <a:ext cx="0" cy="5911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207BDE99-69F2-453B-86C4-05EBE8EA02FB}"/>
                </a:ext>
              </a:extLst>
            </p:cNvPr>
            <p:cNvCxnSpPr/>
            <p:nvPr/>
          </p:nvCxnSpPr>
          <p:spPr>
            <a:xfrm>
              <a:off x="3708883" y="994526"/>
              <a:ext cx="0" cy="5911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>
              <a:extLst>
                <a:ext uri="{FF2B5EF4-FFF2-40B4-BE49-F238E27FC236}">
                  <a16:creationId xmlns:a16="http://schemas.microsoft.com/office/drawing/2014/main" id="{E6FE7C75-8073-4EE2-AE3F-F2B431A06367}"/>
                </a:ext>
              </a:extLst>
            </p:cNvPr>
            <p:cNvCxnSpPr/>
            <p:nvPr/>
          </p:nvCxnSpPr>
          <p:spPr>
            <a:xfrm>
              <a:off x="5369568" y="994526"/>
              <a:ext cx="0" cy="5911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C8832C04-152D-4B74-A7EC-C67737F7ECBE}"/>
                </a:ext>
              </a:extLst>
            </p:cNvPr>
            <p:cNvCxnSpPr/>
            <p:nvPr/>
          </p:nvCxnSpPr>
          <p:spPr>
            <a:xfrm>
              <a:off x="8095479" y="994526"/>
              <a:ext cx="0" cy="5911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19822BE4-6C4B-4A80-B88F-385D1C589CA7}"/>
              </a:ext>
            </a:extLst>
          </p:cNvPr>
          <p:cNvGrpSpPr/>
          <p:nvPr/>
        </p:nvGrpSpPr>
        <p:grpSpPr>
          <a:xfrm>
            <a:off x="3044479" y="1674638"/>
            <a:ext cx="3188887" cy="327290"/>
            <a:chOff x="3044479" y="1674638"/>
            <a:chExt cx="3188887" cy="327290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75D4D6D1-ADA8-4F72-A28B-586FCB3FAEA5}"/>
                </a:ext>
              </a:extLst>
            </p:cNvPr>
            <p:cNvGrpSpPr/>
            <p:nvPr/>
          </p:nvGrpSpPr>
          <p:grpSpPr>
            <a:xfrm>
              <a:off x="3044479" y="1674638"/>
              <a:ext cx="276038" cy="307777"/>
              <a:chOff x="3044479" y="1674638"/>
              <a:chExt cx="276038" cy="307777"/>
            </a:xfrm>
          </p:grpSpPr>
          <p:sp>
            <p:nvSpPr>
              <p:cNvPr id="142" name="Shape 775">
                <a:extLst>
                  <a:ext uri="{FF2B5EF4-FFF2-40B4-BE49-F238E27FC236}">
                    <a16:creationId xmlns:a16="http://schemas.microsoft.com/office/drawing/2014/main" id="{5E1698BE-BD3F-45F3-A408-66B60D5EC968}"/>
                  </a:ext>
                </a:extLst>
              </p:cNvPr>
              <p:cNvSpPr/>
              <p:nvPr/>
            </p:nvSpPr>
            <p:spPr>
              <a:xfrm rot="10800000">
                <a:off x="3046246" y="1700144"/>
                <a:ext cx="266701" cy="270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3600" y="0"/>
                    </a:lnTo>
                    <a:lnTo>
                      <a:pt x="18000" y="0"/>
                    </a:lnTo>
                    <a:cubicBezTo>
                      <a:pt x="19988" y="0"/>
                      <a:pt x="21600" y="4835"/>
                      <a:pt x="21600" y="10800"/>
                    </a:cubicBezTo>
                    <a:cubicBezTo>
                      <a:pt x="21600" y="16765"/>
                      <a:pt x="19988" y="21600"/>
                      <a:pt x="18000" y="21600"/>
                    </a:cubicBez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E9058585-CA44-4ABD-8E95-CC57232469BB}"/>
                  </a:ext>
                </a:extLst>
              </p:cNvPr>
              <p:cNvSpPr txBox="1"/>
              <p:nvPr/>
            </p:nvSpPr>
            <p:spPr>
              <a:xfrm>
                <a:off x="3044479" y="1674638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/>
                  <a:t>\</a:t>
                </a:r>
                <a:endParaRPr kumimoji="1" lang="ja-JP" altLang="en-US" sz="1400" dirty="0"/>
              </a:p>
            </p:txBody>
          </p:sp>
        </p:grpSp>
        <p:grpSp>
          <p:nvGrpSpPr>
            <p:cNvPr id="144" name="グループ化 143">
              <a:extLst>
                <a:ext uri="{FF2B5EF4-FFF2-40B4-BE49-F238E27FC236}">
                  <a16:creationId xmlns:a16="http://schemas.microsoft.com/office/drawing/2014/main" id="{A0758A19-D745-4B58-ACAD-61D5126FC7A7}"/>
                </a:ext>
              </a:extLst>
            </p:cNvPr>
            <p:cNvGrpSpPr/>
            <p:nvPr/>
          </p:nvGrpSpPr>
          <p:grpSpPr>
            <a:xfrm>
              <a:off x="4392069" y="1674638"/>
              <a:ext cx="277496" cy="307777"/>
              <a:chOff x="3035451" y="1684184"/>
              <a:chExt cx="277496" cy="307777"/>
            </a:xfrm>
          </p:grpSpPr>
          <p:sp>
            <p:nvSpPr>
              <p:cNvPr id="146" name="Shape 775">
                <a:extLst>
                  <a:ext uri="{FF2B5EF4-FFF2-40B4-BE49-F238E27FC236}">
                    <a16:creationId xmlns:a16="http://schemas.microsoft.com/office/drawing/2014/main" id="{E4F124C5-13B8-4BCF-BF2F-59F5DE9BB891}"/>
                  </a:ext>
                </a:extLst>
              </p:cNvPr>
              <p:cNvSpPr/>
              <p:nvPr/>
            </p:nvSpPr>
            <p:spPr>
              <a:xfrm rot="10800000">
                <a:off x="3046246" y="1700144"/>
                <a:ext cx="266701" cy="270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3600" y="0"/>
                    </a:lnTo>
                    <a:lnTo>
                      <a:pt x="18000" y="0"/>
                    </a:lnTo>
                    <a:cubicBezTo>
                      <a:pt x="19988" y="0"/>
                      <a:pt x="21600" y="4835"/>
                      <a:pt x="21600" y="10800"/>
                    </a:cubicBezTo>
                    <a:cubicBezTo>
                      <a:pt x="21600" y="16765"/>
                      <a:pt x="19988" y="21600"/>
                      <a:pt x="18000" y="21600"/>
                    </a:cubicBez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AA061633-FB95-4B8C-A503-A1087B526621}"/>
                  </a:ext>
                </a:extLst>
              </p:cNvPr>
              <p:cNvSpPr txBox="1"/>
              <p:nvPr/>
            </p:nvSpPr>
            <p:spPr>
              <a:xfrm>
                <a:off x="3035451" y="1684184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/>
                  <a:t>\</a:t>
                </a:r>
                <a:endParaRPr kumimoji="1" lang="ja-JP" altLang="en-US" sz="1400" dirty="0"/>
              </a:p>
            </p:txBody>
          </p:sp>
        </p:grp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246FD9AA-F892-4590-A9D6-6C918A05981D}"/>
                </a:ext>
              </a:extLst>
            </p:cNvPr>
            <p:cNvGrpSpPr/>
            <p:nvPr/>
          </p:nvGrpSpPr>
          <p:grpSpPr>
            <a:xfrm>
              <a:off x="5957328" y="1694151"/>
              <a:ext cx="276038" cy="307777"/>
              <a:chOff x="3044479" y="1674638"/>
              <a:chExt cx="276038" cy="307777"/>
            </a:xfrm>
          </p:grpSpPr>
          <p:sp>
            <p:nvSpPr>
              <p:cNvPr id="149" name="Shape 775">
                <a:extLst>
                  <a:ext uri="{FF2B5EF4-FFF2-40B4-BE49-F238E27FC236}">
                    <a16:creationId xmlns:a16="http://schemas.microsoft.com/office/drawing/2014/main" id="{E1A1BD16-683A-42E2-906A-820A1A618344}"/>
                  </a:ext>
                </a:extLst>
              </p:cNvPr>
              <p:cNvSpPr/>
              <p:nvPr/>
            </p:nvSpPr>
            <p:spPr>
              <a:xfrm rot="10800000">
                <a:off x="3046246" y="1700144"/>
                <a:ext cx="266701" cy="270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3600" y="0"/>
                    </a:lnTo>
                    <a:lnTo>
                      <a:pt x="18000" y="0"/>
                    </a:lnTo>
                    <a:cubicBezTo>
                      <a:pt x="19988" y="0"/>
                      <a:pt x="21600" y="4835"/>
                      <a:pt x="21600" y="10800"/>
                    </a:cubicBezTo>
                    <a:cubicBezTo>
                      <a:pt x="21600" y="16765"/>
                      <a:pt x="19988" y="21600"/>
                      <a:pt x="18000" y="21600"/>
                    </a:cubicBez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テキスト ボックス 149">
                <a:extLst>
                  <a:ext uri="{FF2B5EF4-FFF2-40B4-BE49-F238E27FC236}">
                    <a16:creationId xmlns:a16="http://schemas.microsoft.com/office/drawing/2014/main" id="{20E196AF-631B-40AB-AFDA-4912003195AF}"/>
                  </a:ext>
                </a:extLst>
              </p:cNvPr>
              <p:cNvSpPr txBox="1"/>
              <p:nvPr/>
            </p:nvSpPr>
            <p:spPr>
              <a:xfrm>
                <a:off x="3044479" y="1674638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/>
                  <a:t>\</a:t>
                </a:r>
                <a:endParaRPr kumimoji="1" lang="ja-JP" altLang="en-US" sz="1400" dirty="0"/>
              </a:p>
            </p:txBody>
          </p:sp>
        </p:grpSp>
      </p:grpSp>
      <p:sp>
        <p:nvSpPr>
          <p:cNvPr id="89" name="スライド番号プレースホルダー 88">
            <a:extLst>
              <a:ext uri="{FF2B5EF4-FFF2-40B4-BE49-F238E27FC236}">
                <a16:creationId xmlns:a16="http://schemas.microsoft.com/office/drawing/2014/main" id="{F6E85DD1-6CC8-4F19-A716-DD2BD1C2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484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9CF0090-4D8A-48BC-808F-8D28B09D176C}"/>
              </a:ext>
            </a:extLst>
          </p:cNvPr>
          <p:cNvSpPr/>
          <p:nvPr/>
        </p:nvSpPr>
        <p:spPr>
          <a:xfrm>
            <a:off x="2825718" y="2904438"/>
            <a:ext cx="3930698" cy="300470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78F1F92-727D-414C-AE8C-D3F796F9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ＣＩＯＦ－ＤＳＮ</a:t>
            </a:r>
            <a:r>
              <a:rPr lang="ja-JP" altLang="en-US" dirty="0">
                <a:latin typeface="+mj-ea"/>
              </a:rPr>
              <a:t>（</a:t>
            </a:r>
            <a:r>
              <a:rPr lang="en-US" altLang="ja-JP" dirty="0">
                <a:latin typeface="+mj-ea"/>
              </a:rPr>
              <a:t>Data Sovereignty Network</a:t>
            </a:r>
            <a:r>
              <a:rPr lang="ja-JP" altLang="en-US" dirty="0">
                <a:latin typeface="+mj-ea"/>
              </a:rPr>
              <a:t>）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443DAD3-3009-40B8-A261-4683215951DB}"/>
              </a:ext>
            </a:extLst>
          </p:cNvPr>
          <p:cNvSpPr/>
          <p:nvPr/>
        </p:nvSpPr>
        <p:spPr>
          <a:xfrm>
            <a:off x="1068380" y="4033822"/>
            <a:ext cx="1330343" cy="948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5868EE-8977-4081-BACB-E1CAF73FE054}"/>
              </a:ext>
            </a:extLst>
          </p:cNvPr>
          <p:cNvGrpSpPr/>
          <p:nvPr/>
        </p:nvGrpSpPr>
        <p:grpSpPr>
          <a:xfrm>
            <a:off x="1885487" y="3196777"/>
            <a:ext cx="5858240" cy="1047146"/>
            <a:chOff x="1885487" y="2904546"/>
            <a:chExt cx="5858240" cy="1047146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B6B9ED21-BC1D-4E22-9F7F-FD9874EC7E8C}"/>
                </a:ext>
              </a:extLst>
            </p:cNvPr>
            <p:cNvSpPr/>
            <p:nvPr/>
          </p:nvSpPr>
          <p:spPr>
            <a:xfrm>
              <a:off x="2972286" y="3073402"/>
              <a:ext cx="3626304" cy="87829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4F255E84-CE6D-4D05-A1E6-A363ECB7301A}"/>
                </a:ext>
              </a:extLst>
            </p:cNvPr>
            <p:cNvSpPr/>
            <p:nvPr/>
          </p:nvSpPr>
          <p:spPr>
            <a:xfrm>
              <a:off x="3685527" y="3243037"/>
              <a:ext cx="908642" cy="535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データ</a:t>
              </a:r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A9942D09-8C33-45AA-BDC3-C370A4FFB72F}"/>
                </a:ext>
              </a:extLst>
            </p:cNvPr>
            <p:cNvSpPr/>
            <p:nvPr/>
          </p:nvSpPr>
          <p:spPr>
            <a:xfrm>
              <a:off x="1885487" y="3357328"/>
              <a:ext cx="812020" cy="284868"/>
            </a:xfrm>
            <a:custGeom>
              <a:avLst/>
              <a:gdLst>
                <a:gd name="connsiteX0" fmla="*/ 0 w 2100943"/>
                <a:gd name="connsiteY0" fmla="*/ 696685 h 696685"/>
                <a:gd name="connsiteX1" fmla="*/ 0 w 2100943"/>
                <a:gd name="connsiteY1" fmla="*/ 0 h 696685"/>
                <a:gd name="connsiteX2" fmla="*/ 2100943 w 2100943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0943" h="696685">
                  <a:moveTo>
                    <a:pt x="0" y="696685"/>
                  </a:moveTo>
                  <a:lnTo>
                    <a:pt x="0" y="0"/>
                  </a:lnTo>
                  <a:lnTo>
                    <a:pt x="2100943" y="0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フリーフォーム: 図形 25">
              <a:extLst>
                <a:ext uri="{FF2B5EF4-FFF2-40B4-BE49-F238E27FC236}">
                  <a16:creationId xmlns:a16="http://schemas.microsoft.com/office/drawing/2014/main" id="{F39DD043-4348-44B3-848E-32F372242C1D}"/>
                </a:ext>
              </a:extLst>
            </p:cNvPr>
            <p:cNvSpPr/>
            <p:nvPr/>
          </p:nvSpPr>
          <p:spPr>
            <a:xfrm>
              <a:off x="6932716" y="3385913"/>
              <a:ext cx="811011" cy="263972"/>
            </a:xfrm>
            <a:custGeom>
              <a:avLst/>
              <a:gdLst>
                <a:gd name="connsiteX0" fmla="*/ 0 w 2242457"/>
                <a:gd name="connsiteY0" fmla="*/ 0 h 751115"/>
                <a:gd name="connsiteX1" fmla="*/ 2242457 w 2242457"/>
                <a:gd name="connsiteY1" fmla="*/ 0 h 751115"/>
                <a:gd name="connsiteX2" fmla="*/ 2242457 w 2242457"/>
                <a:gd name="connsiteY2" fmla="*/ 751115 h 751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2457" h="751115">
                  <a:moveTo>
                    <a:pt x="0" y="0"/>
                  </a:moveTo>
                  <a:lnTo>
                    <a:pt x="2242457" y="0"/>
                  </a:lnTo>
                  <a:lnTo>
                    <a:pt x="2242457" y="751115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0" name="Group 781">
              <a:extLst>
                <a:ext uri="{FF2B5EF4-FFF2-40B4-BE49-F238E27FC236}">
                  <a16:creationId xmlns:a16="http://schemas.microsoft.com/office/drawing/2014/main" id="{3FB2B47D-F09C-4313-99DC-12EF34E1B52C}"/>
                </a:ext>
              </a:extLst>
            </p:cNvPr>
            <p:cNvGrpSpPr/>
            <p:nvPr/>
          </p:nvGrpSpPr>
          <p:grpSpPr>
            <a:xfrm>
              <a:off x="4413552" y="3592736"/>
              <a:ext cx="312014" cy="282308"/>
              <a:chOff x="-1" y="0"/>
              <a:chExt cx="377535" cy="282306"/>
            </a:xfrm>
          </p:grpSpPr>
          <p:sp>
            <p:nvSpPr>
              <p:cNvPr id="41" name="Shape 778">
                <a:extLst>
                  <a:ext uri="{FF2B5EF4-FFF2-40B4-BE49-F238E27FC236}">
                    <a16:creationId xmlns:a16="http://schemas.microsoft.com/office/drawing/2014/main" id="{2CC3731D-A0D7-42A7-93B5-E349A15044A6}"/>
                  </a:ext>
                </a:extLst>
              </p:cNvPr>
              <p:cNvSpPr/>
              <p:nvPr/>
            </p:nvSpPr>
            <p:spPr>
              <a:xfrm>
                <a:off x="-1" y="0"/>
                <a:ext cx="377535" cy="282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solidFill>
                <a:srgbClr val="00206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Shape 779">
                <a:extLst>
                  <a:ext uri="{FF2B5EF4-FFF2-40B4-BE49-F238E27FC236}">
                    <a16:creationId xmlns:a16="http://schemas.microsoft.com/office/drawing/2014/main" id="{1C66B8B7-B8B5-4BD0-931C-980FFD4D7194}"/>
                  </a:ext>
                </a:extLst>
              </p:cNvPr>
              <p:cNvSpPr/>
              <p:nvPr/>
            </p:nvSpPr>
            <p:spPr>
              <a:xfrm>
                <a:off x="-1" y="-1"/>
                <a:ext cx="377536" cy="70578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Shape 780">
                <a:extLst>
                  <a:ext uri="{FF2B5EF4-FFF2-40B4-BE49-F238E27FC236}">
                    <a16:creationId xmlns:a16="http://schemas.microsoft.com/office/drawing/2014/main" id="{BF4B4D67-9829-43C5-B9A6-7FAA4B63B080}"/>
                  </a:ext>
                </a:extLst>
              </p:cNvPr>
              <p:cNvSpPr/>
              <p:nvPr/>
            </p:nvSpPr>
            <p:spPr>
              <a:xfrm>
                <a:off x="-2" y="0"/>
                <a:ext cx="377536" cy="282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700"/>
                    </a:moveTo>
                    <a:cubicBezTo>
                      <a:pt x="21600" y="4191"/>
                      <a:pt x="16765" y="5400"/>
                      <a:pt x="10800" y="5400"/>
                    </a:cubicBezTo>
                    <a:cubicBezTo>
                      <a:pt x="4835" y="5400"/>
                      <a:pt x="0" y="4191"/>
                      <a:pt x="0" y="2700"/>
                    </a:cubicBez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lnTo>
                      <a:pt x="0" y="27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4A1F99B1-305A-4130-81FC-3F5FE5657319}"/>
                </a:ext>
              </a:extLst>
            </p:cNvPr>
            <p:cNvSpPr/>
            <p:nvPr/>
          </p:nvSpPr>
          <p:spPr>
            <a:xfrm>
              <a:off x="4878937" y="3233502"/>
              <a:ext cx="908642" cy="5205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請求</a:t>
              </a: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1F277E84-1D4F-4CDF-A13F-E2CA649ED69F}"/>
                </a:ext>
              </a:extLst>
            </p:cNvPr>
            <p:cNvGrpSpPr/>
            <p:nvPr/>
          </p:nvGrpSpPr>
          <p:grpSpPr>
            <a:xfrm>
              <a:off x="5634204" y="3609671"/>
              <a:ext cx="280173" cy="310849"/>
              <a:chOff x="6989990" y="3311988"/>
              <a:chExt cx="280173" cy="310849"/>
            </a:xfrm>
          </p:grpSpPr>
          <p:sp>
            <p:nvSpPr>
              <p:cNvPr id="52" name="Shape 775">
                <a:extLst>
                  <a:ext uri="{FF2B5EF4-FFF2-40B4-BE49-F238E27FC236}">
                    <a16:creationId xmlns:a16="http://schemas.microsoft.com/office/drawing/2014/main" id="{A20DD0DA-D3BE-445E-966F-25C5B686F7E3}"/>
                  </a:ext>
                </a:extLst>
              </p:cNvPr>
              <p:cNvSpPr/>
              <p:nvPr/>
            </p:nvSpPr>
            <p:spPr>
              <a:xfrm rot="10800000">
                <a:off x="6989990" y="3311988"/>
                <a:ext cx="266701" cy="270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3600" y="0"/>
                    </a:lnTo>
                    <a:lnTo>
                      <a:pt x="18000" y="0"/>
                    </a:lnTo>
                    <a:cubicBezTo>
                      <a:pt x="19988" y="0"/>
                      <a:pt x="21600" y="4835"/>
                      <a:pt x="21600" y="10800"/>
                    </a:cubicBezTo>
                    <a:cubicBezTo>
                      <a:pt x="21600" y="16765"/>
                      <a:pt x="19988" y="21600"/>
                      <a:pt x="18000" y="21600"/>
                    </a:cubicBez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91B64EE1-4139-42E3-A39D-47BF0A4F0B48}"/>
                  </a:ext>
                </a:extLst>
              </p:cNvPr>
              <p:cNvSpPr txBox="1"/>
              <p:nvPr/>
            </p:nvSpPr>
            <p:spPr>
              <a:xfrm>
                <a:off x="6994125" y="331506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/>
                  <a:t>\</a:t>
                </a:r>
                <a:endParaRPr kumimoji="1" lang="ja-JP" altLang="en-US" sz="1400" dirty="0"/>
              </a:p>
            </p:txBody>
          </p:sp>
        </p:grpSp>
        <p:grpSp>
          <p:nvGrpSpPr>
            <p:cNvPr id="56" name="Group 799">
              <a:extLst>
                <a:ext uri="{FF2B5EF4-FFF2-40B4-BE49-F238E27FC236}">
                  <a16:creationId xmlns:a16="http://schemas.microsoft.com/office/drawing/2014/main" id="{037A3429-1AAE-4DB6-A2CF-2B91E6E067C2}"/>
                </a:ext>
              </a:extLst>
            </p:cNvPr>
            <p:cNvGrpSpPr/>
            <p:nvPr/>
          </p:nvGrpSpPr>
          <p:grpSpPr>
            <a:xfrm>
              <a:off x="6122462" y="2904546"/>
              <a:ext cx="351221" cy="276997"/>
              <a:chOff x="0" y="-6371"/>
              <a:chExt cx="351219" cy="276996"/>
            </a:xfrm>
          </p:grpSpPr>
          <p:sp>
            <p:nvSpPr>
              <p:cNvPr id="57" name="Shape 797">
                <a:extLst>
                  <a:ext uri="{FF2B5EF4-FFF2-40B4-BE49-F238E27FC236}">
                    <a16:creationId xmlns:a16="http://schemas.microsoft.com/office/drawing/2014/main" id="{316A9C36-C2B4-41E8-8650-43574B8CE29A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Shape 798">
                <a:extLst>
                  <a:ext uri="{FF2B5EF4-FFF2-40B4-BE49-F238E27FC236}">
                    <a16:creationId xmlns:a16="http://schemas.microsoft.com/office/drawing/2014/main" id="{6F6ADDF1-55F5-4375-878E-2903676EB304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AFDA56B-81AB-48FB-A424-195C1B7A11B0}"/>
              </a:ext>
            </a:extLst>
          </p:cNvPr>
          <p:cNvGrpSpPr/>
          <p:nvPr/>
        </p:nvGrpSpPr>
        <p:grpSpPr>
          <a:xfrm>
            <a:off x="1768002" y="4654102"/>
            <a:ext cx="6080598" cy="1027601"/>
            <a:chOff x="1768002" y="4361871"/>
            <a:chExt cx="6080598" cy="1027601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EAECA192-0805-4890-9658-04C76CB5A659}"/>
                </a:ext>
              </a:extLst>
            </p:cNvPr>
            <p:cNvSpPr/>
            <p:nvPr/>
          </p:nvSpPr>
          <p:spPr>
            <a:xfrm>
              <a:off x="2972286" y="4511182"/>
              <a:ext cx="3626304" cy="87829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BD32CCC-41AE-4226-BD1B-135D02A1E09F}"/>
                </a:ext>
              </a:extLst>
            </p:cNvPr>
            <p:cNvSpPr/>
            <p:nvPr/>
          </p:nvSpPr>
          <p:spPr>
            <a:xfrm>
              <a:off x="4365505" y="4676777"/>
              <a:ext cx="908642" cy="535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モノ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71E56BFA-569E-4AEC-9353-656128ECD632}"/>
                </a:ext>
              </a:extLst>
            </p:cNvPr>
            <p:cNvSpPr/>
            <p:nvPr/>
          </p:nvSpPr>
          <p:spPr>
            <a:xfrm>
              <a:off x="5458891" y="4676010"/>
              <a:ext cx="908642" cy="535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情報</a:t>
              </a:r>
            </a:p>
          </p:txBody>
        </p:sp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CB67122C-EAC7-46FC-BF59-8F8DBA1D5621}"/>
                </a:ext>
              </a:extLst>
            </p:cNvPr>
            <p:cNvSpPr/>
            <p:nvPr/>
          </p:nvSpPr>
          <p:spPr>
            <a:xfrm>
              <a:off x="1768002" y="4766435"/>
              <a:ext cx="950144" cy="222554"/>
            </a:xfrm>
            <a:custGeom>
              <a:avLst/>
              <a:gdLst>
                <a:gd name="connsiteX0" fmla="*/ 0 w 2090057"/>
                <a:gd name="connsiteY0" fmla="*/ 0 h 631371"/>
                <a:gd name="connsiteX1" fmla="*/ 0 w 2090057"/>
                <a:gd name="connsiteY1" fmla="*/ 631371 h 631371"/>
                <a:gd name="connsiteX2" fmla="*/ 2090057 w 2090057"/>
                <a:gd name="connsiteY2" fmla="*/ 631371 h 63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90057" h="631371">
                  <a:moveTo>
                    <a:pt x="0" y="0"/>
                  </a:moveTo>
                  <a:lnTo>
                    <a:pt x="0" y="631371"/>
                  </a:lnTo>
                  <a:lnTo>
                    <a:pt x="2090057" y="631371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リーフォーム: 図形 32">
              <a:extLst>
                <a:ext uri="{FF2B5EF4-FFF2-40B4-BE49-F238E27FC236}">
                  <a16:creationId xmlns:a16="http://schemas.microsoft.com/office/drawing/2014/main" id="{E8C08B7F-DA8A-44E3-8B5C-4293E69DB5D5}"/>
                </a:ext>
              </a:extLst>
            </p:cNvPr>
            <p:cNvSpPr/>
            <p:nvPr/>
          </p:nvSpPr>
          <p:spPr>
            <a:xfrm>
              <a:off x="6941159" y="4725613"/>
              <a:ext cx="907441" cy="277700"/>
            </a:xfrm>
            <a:custGeom>
              <a:avLst/>
              <a:gdLst>
                <a:gd name="connsiteX0" fmla="*/ 0 w 2416629"/>
                <a:gd name="connsiteY0" fmla="*/ 642257 h 642257"/>
                <a:gd name="connsiteX1" fmla="*/ 2416629 w 2416629"/>
                <a:gd name="connsiteY1" fmla="*/ 642257 h 642257"/>
                <a:gd name="connsiteX2" fmla="*/ 2416629 w 2416629"/>
                <a:gd name="connsiteY2" fmla="*/ 0 h 64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6629" h="642257">
                  <a:moveTo>
                    <a:pt x="0" y="642257"/>
                  </a:moveTo>
                  <a:lnTo>
                    <a:pt x="2416629" y="642257"/>
                  </a:lnTo>
                  <a:lnTo>
                    <a:pt x="2416629" y="0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4978AA1-7656-4F90-B9F2-6AF57B5CF5B4}"/>
                </a:ext>
              </a:extLst>
            </p:cNvPr>
            <p:cNvSpPr/>
            <p:nvPr/>
          </p:nvSpPr>
          <p:spPr>
            <a:xfrm>
              <a:off x="3268308" y="4699297"/>
              <a:ext cx="908642" cy="535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ひと</a:t>
              </a:r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CDCD71EA-5F2E-4F47-A7C5-79077E80A46C}"/>
                </a:ext>
              </a:extLst>
            </p:cNvPr>
            <p:cNvGrpSpPr/>
            <p:nvPr/>
          </p:nvGrpSpPr>
          <p:grpSpPr>
            <a:xfrm>
              <a:off x="4016685" y="4999797"/>
              <a:ext cx="263087" cy="291683"/>
              <a:chOff x="762859" y="2855375"/>
              <a:chExt cx="163356" cy="24106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37" name="楕円 36">
                <a:extLst>
                  <a:ext uri="{FF2B5EF4-FFF2-40B4-BE49-F238E27FC236}">
                    <a16:creationId xmlns:a16="http://schemas.microsoft.com/office/drawing/2014/main" id="{44D263A6-BC27-428E-A07E-B3273E40C377}"/>
                  </a:ext>
                </a:extLst>
              </p:cNvPr>
              <p:cNvSpPr/>
              <p:nvPr/>
            </p:nvSpPr>
            <p:spPr>
              <a:xfrm>
                <a:off x="764715" y="2855375"/>
                <a:ext cx="148505" cy="148505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フローチャート: 論理積ゲート 37">
                <a:extLst>
                  <a:ext uri="{FF2B5EF4-FFF2-40B4-BE49-F238E27FC236}">
                    <a16:creationId xmlns:a16="http://schemas.microsoft.com/office/drawing/2014/main" id="{50AF8906-4444-463D-979D-074E6E22FC77}"/>
                  </a:ext>
                </a:extLst>
              </p:cNvPr>
              <p:cNvSpPr/>
              <p:nvPr/>
            </p:nvSpPr>
            <p:spPr>
              <a:xfrm rot="16200000">
                <a:off x="799673" y="2969893"/>
                <a:ext cx="89728" cy="163356"/>
              </a:xfrm>
              <a:prstGeom prst="flowChartDelay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四角形: メモ 38">
              <a:extLst>
                <a:ext uri="{FF2B5EF4-FFF2-40B4-BE49-F238E27FC236}">
                  <a16:creationId xmlns:a16="http://schemas.microsoft.com/office/drawing/2014/main" id="{E94C3BC3-61FE-45C7-97E6-7E4A208F71E4}"/>
                </a:ext>
              </a:extLst>
            </p:cNvPr>
            <p:cNvSpPr/>
            <p:nvPr/>
          </p:nvSpPr>
          <p:spPr>
            <a:xfrm>
              <a:off x="6160915" y="4985990"/>
              <a:ext cx="317086" cy="284022"/>
            </a:xfrm>
            <a:prstGeom prst="foldedCorner">
              <a:avLst>
                <a:gd name="adj" fmla="val 46179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ED6A858E-F54A-4218-B3E2-32567A77A790}"/>
                </a:ext>
              </a:extLst>
            </p:cNvPr>
            <p:cNvGrpSpPr/>
            <p:nvPr/>
          </p:nvGrpSpPr>
          <p:grpSpPr>
            <a:xfrm>
              <a:off x="5050988" y="5029912"/>
              <a:ext cx="342901" cy="283389"/>
              <a:chOff x="6934841" y="5044321"/>
              <a:chExt cx="342901" cy="283389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Shape 769">
                <a:extLst>
                  <a:ext uri="{FF2B5EF4-FFF2-40B4-BE49-F238E27FC236}">
                    <a16:creationId xmlns:a16="http://schemas.microsoft.com/office/drawing/2014/main" id="{9E4089C6-81EC-4350-AB77-B4DC28A34851}"/>
                  </a:ext>
                </a:extLst>
              </p:cNvPr>
              <p:cNvSpPr/>
              <p:nvPr/>
            </p:nvSpPr>
            <p:spPr>
              <a:xfrm>
                <a:off x="6934841" y="5044321"/>
                <a:ext cx="342901" cy="283389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/>
              </a:ln>
            </p:spPr>
            <p:txBody>
              <a:bodyPr lIns="45719" rIns="45719" anchor="ctr"/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1D414069-619D-4750-8FC4-E7CD6350FE3D}"/>
                  </a:ext>
                </a:extLst>
              </p:cNvPr>
              <p:cNvCxnSpPr/>
              <p:nvPr/>
            </p:nvCxnSpPr>
            <p:spPr>
              <a:xfrm>
                <a:off x="6957880" y="5276088"/>
                <a:ext cx="188331" cy="0"/>
              </a:xfrm>
              <a:prstGeom prst="line">
                <a:avLst/>
              </a:prstGeom>
              <a:grp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59" name="Group 799">
              <a:extLst>
                <a:ext uri="{FF2B5EF4-FFF2-40B4-BE49-F238E27FC236}">
                  <a16:creationId xmlns:a16="http://schemas.microsoft.com/office/drawing/2014/main" id="{48CB935D-7B25-4AEE-B687-FA1BD444796D}"/>
                </a:ext>
              </a:extLst>
            </p:cNvPr>
            <p:cNvGrpSpPr/>
            <p:nvPr/>
          </p:nvGrpSpPr>
          <p:grpSpPr>
            <a:xfrm>
              <a:off x="6122462" y="4361871"/>
              <a:ext cx="351221" cy="276997"/>
              <a:chOff x="0" y="-6371"/>
              <a:chExt cx="351219" cy="276996"/>
            </a:xfrm>
          </p:grpSpPr>
          <p:sp>
            <p:nvSpPr>
              <p:cNvPr id="60" name="Shape 797">
                <a:extLst>
                  <a:ext uri="{FF2B5EF4-FFF2-40B4-BE49-F238E27FC236}">
                    <a16:creationId xmlns:a16="http://schemas.microsoft.com/office/drawing/2014/main" id="{859C7C6B-9C08-4E9C-AF29-85DCA84859ED}"/>
                  </a:ext>
                </a:extLst>
              </p:cNvPr>
              <p:cNvSpPr/>
              <p:nvPr/>
            </p:nvSpPr>
            <p:spPr>
              <a:xfrm>
                <a:off x="0" y="19059"/>
                <a:ext cx="351219" cy="226136"/>
              </a:xfrm>
              <a:prstGeom prst="rect">
                <a:avLst/>
              </a:prstGeom>
              <a:solidFill>
                <a:srgbClr val="8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 b="1">
                    <a:solidFill>
                      <a:srgbClr val="FFFFFF"/>
                    </a:solidFill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Shape 798">
                <a:extLst>
                  <a:ext uri="{FF2B5EF4-FFF2-40B4-BE49-F238E27FC236}">
                    <a16:creationId xmlns:a16="http://schemas.microsoft.com/office/drawing/2014/main" id="{7BBDA0F9-6DE6-46E2-884C-DC2CB4A613C3}"/>
                  </a:ext>
                </a:extLst>
              </p:cNvPr>
              <p:cNvSpPr/>
              <p:nvPr/>
            </p:nvSpPr>
            <p:spPr>
              <a:xfrm>
                <a:off x="0" y="-6371"/>
                <a:ext cx="351219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ID</a:t>
                </a:r>
              </a:p>
            </p:txBody>
          </p:sp>
        </p:grp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87343E-EDE1-485C-BDBD-5189F8556823}"/>
              </a:ext>
            </a:extLst>
          </p:cNvPr>
          <p:cNvSpPr txBox="1"/>
          <p:nvPr/>
        </p:nvSpPr>
        <p:spPr>
          <a:xfrm>
            <a:off x="1110035" y="4063456"/>
            <a:ext cx="1387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スマートな</a:t>
            </a:r>
            <a:endParaRPr kumimoji="1" lang="en-US" altLang="ja-JP" dirty="0"/>
          </a:p>
          <a:p>
            <a:r>
              <a:rPr kumimoji="1" lang="ja-JP" altLang="en-US" dirty="0"/>
              <a:t>ものづくり</a:t>
            </a:r>
            <a:endParaRPr kumimoji="1" lang="en-US" altLang="ja-JP" dirty="0"/>
          </a:p>
          <a:p>
            <a:r>
              <a:rPr kumimoji="1" lang="ja-JP" altLang="en-US" dirty="0"/>
              <a:t>単位（</a:t>
            </a:r>
            <a:r>
              <a:rPr kumimoji="1" lang="en-US" altLang="ja-JP" dirty="0"/>
              <a:t>SMU</a:t>
            </a:r>
            <a:r>
              <a:rPr kumimoji="1" lang="ja-JP" altLang="en-US" dirty="0"/>
              <a:t>）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6567C12E-24D4-4D61-A561-7E265B8B3A57}"/>
              </a:ext>
            </a:extLst>
          </p:cNvPr>
          <p:cNvSpPr/>
          <p:nvPr/>
        </p:nvSpPr>
        <p:spPr>
          <a:xfrm>
            <a:off x="7150844" y="4035285"/>
            <a:ext cx="1330343" cy="948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97B8A11-491F-44A4-9360-90CEADA52CA3}"/>
              </a:ext>
            </a:extLst>
          </p:cNvPr>
          <p:cNvSpPr txBox="1"/>
          <p:nvPr/>
        </p:nvSpPr>
        <p:spPr>
          <a:xfrm>
            <a:off x="7192499" y="4064919"/>
            <a:ext cx="1387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スマートな</a:t>
            </a:r>
            <a:endParaRPr kumimoji="1" lang="en-US" altLang="ja-JP" dirty="0"/>
          </a:p>
          <a:p>
            <a:r>
              <a:rPr kumimoji="1" lang="ja-JP" altLang="en-US" dirty="0"/>
              <a:t>ものづくり</a:t>
            </a:r>
            <a:endParaRPr kumimoji="1" lang="en-US" altLang="ja-JP" dirty="0"/>
          </a:p>
          <a:p>
            <a:r>
              <a:rPr kumimoji="1" lang="ja-JP" altLang="en-US" dirty="0"/>
              <a:t>単位（</a:t>
            </a:r>
            <a:r>
              <a:rPr kumimoji="1" lang="en-US" altLang="ja-JP" dirty="0"/>
              <a:t>SMU</a:t>
            </a:r>
            <a:r>
              <a:rPr kumimoji="1" lang="ja-JP" altLang="en-US" dirty="0"/>
              <a:t>）</a:t>
            </a: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0429EB76-C3DA-4DFC-BFB7-BE777A6168C3}"/>
              </a:ext>
            </a:extLst>
          </p:cNvPr>
          <p:cNvCxnSpPr/>
          <p:nvPr/>
        </p:nvCxnSpPr>
        <p:spPr>
          <a:xfrm>
            <a:off x="2631191" y="4436913"/>
            <a:ext cx="4340589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0BA3E848-3A9B-4016-870E-D6140F32C7EB}"/>
              </a:ext>
            </a:extLst>
          </p:cNvPr>
          <p:cNvGrpSpPr/>
          <p:nvPr/>
        </p:nvGrpSpPr>
        <p:grpSpPr>
          <a:xfrm>
            <a:off x="1657564" y="1436882"/>
            <a:ext cx="6793371" cy="2505235"/>
            <a:chOff x="1657564" y="1436882"/>
            <a:chExt cx="6793371" cy="250523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6EE3F7F4-B633-45C6-9181-7A51C2658A8F}"/>
                </a:ext>
              </a:extLst>
            </p:cNvPr>
            <p:cNvGrpSpPr/>
            <p:nvPr/>
          </p:nvGrpSpPr>
          <p:grpSpPr>
            <a:xfrm>
              <a:off x="1657564" y="1436882"/>
              <a:ext cx="6793371" cy="2505235"/>
              <a:chOff x="1657564" y="1144651"/>
              <a:chExt cx="6793371" cy="2505235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08A9EC1A-08A7-4552-A496-653B54C9257B}"/>
                  </a:ext>
                </a:extLst>
              </p:cNvPr>
              <p:cNvSpPr/>
              <p:nvPr/>
            </p:nvSpPr>
            <p:spPr>
              <a:xfrm>
                <a:off x="2825718" y="1550659"/>
                <a:ext cx="3923192" cy="899201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862C5BD5-E60E-4071-A68A-4B861E7A77EC}"/>
                  </a:ext>
                </a:extLst>
              </p:cNvPr>
              <p:cNvSpPr/>
              <p:nvPr/>
            </p:nvSpPr>
            <p:spPr>
              <a:xfrm>
                <a:off x="4123118" y="1738814"/>
                <a:ext cx="908642" cy="5353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お金</a:t>
                </a:r>
              </a:p>
            </p:txBody>
          </p:sp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D196FA6B-269A-4C5A-A3AC-21E8242F6F18}"/>
                  </a:ext>
                </a:extLst>
              </p:cNvPr>
              <p:cNvGrpSpPr/>
              <p:nvPr/>
            </p:nvGrpSpPr>
            <p:grpSpPr>
              <a:xfrm>
                <a:off x="4878385" y="2076883"/>
                <a:ext cx="280173" cy="310849"/>
                <a:chOff x="6989990" y="3311988"/>
                <a:chExt cx="280173" cy="310849"/>
              </a:xfrm>
            </p:grpSpPr>
            <p:sp>
              <p:nvSpPr>
                <p:cNvPr id="48" name="Shape 775">
                  <a:extLst>
                    <a:ext uri="{FF2B5EF4-FFF2-40B4-BE49-F238E27FC236}">
                      <a16:creationId xmlns:a16="http://schemas.microsoft.com/office/drawing/2014/main" id="{FDB685C1-5B4C-463F-992A-53D2B8B2B562}"/>
                    </a:ext>
                  </a:extLst>
                </p:cNvPr>
                <p:cNvSpPr/>
                <p:nvPr/>
              </p:nvSpPr>
              <p:spPr>
                <a:xfrm rot="10800000">
                  <a:off x="6989990" y="3311988"/>
                  <a:ext cx="266701" cy="2702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800"/>
                      </a:moveTo>
                      <a:lnTo>
                        <a:pt x="3600" y="0"/>
                      </a:lnTo>
                      <a:lnTo>
                        <a:pt x="18000" y="0"/>
                      </a:lnTo>
                      <a:cubicBezTo>
                        <a:pt x="19988" y="0"/>
                        <a:pt x="21600" y="4835"/>
                        <a:pt x="21600" y="10800"/>
                      </a:cubicBezTo>
                      <a:cubicBezTo>
                        <a:pt x="21600" y="16765"/>
                        <a:pt x="19988" y="21600"/>
                        <a:pt x="18000" y="21600"/>
                      </a:cubicBezTo>
                      <a:lnTo>
                        <a:pt x="3600" y="2160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43EF0C1D-09D0-4FA1-9805-969EE4AC22D3}"/>
                    </a:ext>
                  </a:extLst>
                </p:cNvPr>
                <p:cNvSpPr txBox="1"/>
                <p:nvPr/>
              </p:nvSpPr>
              <p:spPr>
                <a:xfrm>
                  <a:off x="6994125" y="3315060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400" dirty="0"/>
                    <a:t>\</a:t>
                  </a:r>
                  <a:endParaRPr kumimoji="1" lang="ja-JP" altLang="en-US" sz="1400" dirty="0"/>
                </a:p>
              </p:txBody>
            </p:sp>
          </p:grpSp>
          <p:sp>
            <p:nvSpPr>
              <p:cNvPr id="11" name="フリーフォーム: 図形 10">
                <a:extLst>
                  <a:ext uri="{FF2B5EF4-FFF2-40B4-BE49-F238E27FC236}">
                    <a16:creationId xmlns:a16="http://schemas.microsoft.com/office/drawing/2014/main" id="{EC48C495-6248-42CD-872A-D875B01902FA}"/>
                  </a:ext>
                </a:extLst>
              </p:cNvPr>
              <p:cNvSpPr/>
              <p:nvPr/>
            </p:nvSpPr>
            <p:spPr>
              <a:xfrm>
                <a:off x="6862151" y="2132306"/>
                <a:ext cx="1073479" cy="1517580"/>
              </a:xfrm>
              <a:custGeom>
                <a:avLst/>
                <a:gdLst>
                  <a:gd name="connsiteX0" fmla="*/ 2533650 w 2533650"/>
                  <a:gd name="connsiteY0" fmla="*/ 2038350 h 2038350"/>
                  <a:gd name="connsiteX1" fmla="*/ 2533650 w 2533650"/>
                  <a:gd name="connsiteY1" fmla="*/ 0 h 2038350"/>
                  <a:gd name="connsiteX2" fmla="*/ 0 w 2533650"/>
                  <a:gd name="connsiteY2" fmla="*/ 0 h 203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33650" h="2038350">
                    <a:moveTo>
                      <a:pt x="2533650" y="2038350"/>
                    </a:moveTo>
                    <a:lnTo>
                      <a:pt x="253365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フリーフォーム: 図形 21">
                <a:extLst>
                  <a:ext uri="{FF2B5EF4-FFF2-40B4-BE49-F238E27FC236}">
                    <a16:creationId xmlns:a16="http://schemas.microsoft.com/office/drawing/2014/main" id="{DBCED511-DCF5-44FE-9903-0E77782610E1}"/>
                  </a:ext>
                </a:extLst>
              </p:cNvPr>
              <p:cNvSpPr/>
              <p:nvPr/>
            </p:nvSpPr>
            <p:spPr>
              <a:xfrm>
                <a:off x="1657564" y="2034798"/>
                <a:ext cx="1099457" cy="1615087"/>
              </a:xfrm>
              <a:custGeom>
                <a:avLst/>
                <a:gdLst>
                  <a:gd name="connsiteX0" fmla="*/ 2400300 w 2400300"/>
                  <a:gd name="connsiteY0" fmla="*/ 0 h 1924050"/>
                  <a:gd name="connsiteX1" fmla="*/ 0 w 2400300"/>
                  <a:gd name="connsiteY1" fmla="*/ 0 h 1924050"/>
                  <a:gd name="connsiteX2" fmla="*/ 0 w 2400300"/>
                  <a:gd name="connsiteY2" fmla="*/ 1924050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00300" h="1924050">
                    <a:moveTo>
                      <a:pt x="2400300" y="0"/>
                    </a:moveTo>
                    <a:lnTo>
                      <a:pt x="0" y="0"/>
                    </a:lnTo>
                    <a:lnTo>
                      <a:pt x="0" y="192405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00C0EA9-F866-4B79-9A7C-BF90A91AB0AC}"/>
                  </a:ext>
                </a:extLst>
              </p:cNvPr>
              <p:cNvSpPr txBox="1"/>
              <p:nvPr/>
            </p:nvSpPr>
            <p:spPr>
              <a:xfrm>
                <a:off x="2825718" y="1144651"/>
                <a:ext cx="19596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ブロックチェーン</a:t>
                </a:r>
              </a:p>
            </p:txBody>
          </p:sp>
          <p:grpSp>
            <p:nvGrpSpPr>
              <p:cNvPr id="62" name="Group 799">
                <a:extLst>
                  <a:ext uri="{FF2B5EF4-FFF2-40B4-BE49-F238E27FC236}">
                    <a16:creationId xmlns:a16="http://schemas.microsoft.com/office/drawing/2014/main" id="{7056A70B-2D77-4C4C-A098-13DC27C19940}"/>
                  </a:ext>
                </a:extLst>
              </p:cNvPr>
              <p:cNvGrpSpPr/>
              <p:nvPr/>
            </p:nvGrpSpPr>
            <p:grpSpPr>
              <a:xfrm>
                <a:off x="6122462" y="1390071"/>
                <a:ext cx="351221" cy="276997"/>
                <a:chOff x="0" y="-6371"/>
                <a:chExt cx="351219" cy="276996"/>
              </a:xfrm>
            </p:grpSpPr>
            <p:sp>
              <p:nvSpPr>
                <p:cNvPr id="63" name="Shape 797">
                  <a:extLst>
                    <a:ext uri="{FF2B5EF4-FFF2-40B4-BE49-F238E27FC236}">
                      <a16:creationId xmlns:a16="http://schemas.microsoft.com/office/drawing/2014/main" id="{3875D5F2-E7B0-4C54-82C8-93771BEFBCD8}"/>
                    </a:ext>
                  </a:extLst>
                </p:cNvPr>
                <p:cNvSpPr/>
                <p:nvPr/>
              </p:nvSpPr>
              <p:spPr>
                <a:xfrm>
                  <a:off x="0" y="19059"/>
                  <a:ext cx="351219" cy="226136"/>
                </a:xfrm>
                <a:prstGeom prst="rect">
                  <a:avLst/>
                </a:prstGeom>
                <a:solidFill>
                  <a:srgbClr val="800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 b="1">
                      <a:solidFill>
                        <a:srgbClr val="FFFFFF"/>
                      </a:solidFill>
                    </a:defRPr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Shape 798">
                  <a:extLst>
                    <a:ext uri="{FF2B5EF4-FFF2-40B4-BE49-F238E27FC236}">
                      <a16:creationId xmlns:a16="http://schemas.microsoft.com/office/drawing/2014/main" id="{EF4495D9-DBDE-4ECF-AB5D-1E384A2B4253}"/>
                    </a:ext>
                  </a:extLst>
                </p:cNvPr>
                <p:cNvSpPr/>
                <p:nvPr/>
              </p:nvSpPr>
              <p:spPr>
                <a:xfrm>
                  <a:off x="0" y="-6371"/>
                  <a:ext cx="351219" cy="2769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12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>
                      <a:latin typeface="Arial" panose="020B0604020202020204" pitchFamily="34" charset="0"/>
                      <a:cs typeface="Arial" panose="020B0604020202020204" pitchFamily="34" charset="0"/>
                    </a:rPr>
                    <a:t>ID</a:t>
                  </a:r>
                </a:p>
              </p:txBody>
            </p:sp>
          </p:grpSp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D89262A7-C477-44E3-9D69-D5F08D467FF7}"/>
                  </a:ext>
                </a:extLst>
              </p:cNvPr>
              <p:cNvSpPr/>
              <p:nvPr/>
            </p:nvSpPr>
            <p:spPr>
              <a:xfrm>
                <a:off x="7351478" y="1541654"/>
                <a:ext cx="1099457" cy="4424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</a:rPr>
                  <a:t>金融機関</a:t>
                </a:r>
              </a:p>
            </p:txBody>
          </p:sp>
          <p:cxnSp>
            <p:nvCxnSpPr>
              <p:cNvPr id="20" name="直線矢印コネクタ 19">
                <a:extLst>
                  <a:ext uri="{FF2B5EF4-FFF2-40B4-BE49-F238E27FC236}">
                    <a16:creationId xmlns:a16="http://schemas.microsoft.com/office/drawing/2014/main" id="{BBC919A8-1D91-4AC8-B278-A10123155999}"/>
                  </a:ext>
                </a:extLst>
              </p:cNvPr>
              <p:cNvCxnSpPr/>
              <p:nvPr/>
            </p:nvCxnSpPr>
            <p:spPr>
              <a:xfrm>
                <a:off x="6869560" y="1850166"/>
                <a:ext cx="36369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矢印コネクタ 65">
                <a:extLst>
                  <a:ext uri="{FF2B5EF4-FFF2-40B4-BE49-F238E27FC236}">
                    <a16:creationId xmlns:a16="http://schemas.microsoft.com/office/drawing/2014/main" id="{E98E98B8-873E-43CD-A992-25D1F32993DB}"/>
                  </a:ext>
                </a:extLst>
              </p:cNvPr>
              <p:cNvCxnSpPr/>
              <p:nvPr/>
            </p:nvCxnSpPr>
            <p:spPr>
              <a:xfrm>
                <a:off x="6850510" y="1764441"/>
                <a:ext cx="36369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6031A55-28AE-4FFA-A12D-566761B406A4}"/>
                </a:ext>
              </a:extLst>
            </p:cNvPr>
            <p:cNvSpPr txBox="1"/>
            <p:nvPr/>
          </p:nvSpPr>
          <p:spPr>
            <a:xfrm>
              <a:off x="1755381" y="2431709"/>
              <a:ext cx="10583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サイバー</a:t>
              </a:r>
              <a:endParaRPr kumimoji="1" lang="en-US" altLang="ja-JP" dirty="0"/>
            </a:p>
            <a:p>
              <a:r>
                <a:rPr kumimoji="1" lang="ja-JP" altLang="en-US" dirty="0"/>
                <a:t>な世界</a:t>
              </a:r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8F588AF-D5E9-4D08-9E35-04C8035DE098}"/>
              </a:ext>
            </a:extLst>
          </p:cNvPr>
          <p:cNvSpPr txBox="1"/>
          <p:nvPr/>
        </p:nvSpPr>
        <p:spPr>
          <a:xfrm>
            <a:off x="1016906" y="5350209"/>
            <a:ext cx="1358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フィジカルな</a:t>
            </a:r>
            <a:endParaRPr kumimoji="1" lang="en-US" altLang="ja-JP" dirty="0"/>
          </a:p>
          <a:p>
            <a:r>
              <a:rPr kumimoji="1" lang="ja-JP" altLang="en-US" dirty="0"/>
              <a:t>世界</a:t>
            </a: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9CECA5E1-C5B7-4069-99EF-8041E46067F5}"/>
              </a:ext>
            </a:extLst>
          </p:cNvPr>
          <p:cNvGrpSpPr/>
          <p:nvPr/>
        </p:nvGrpSpPr>
        <p:grpSpPr>
          <a:xfrm>
            <a:off x="2892015" y="5494764"/>
            <a:ext cx="5606465" cy="871108"/>
            <a:chOff x="2892015" y="5494764"/>
            <a:chExt cx="5606465" cy="871108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EDE84DE-DB6D-4D56-B9D3-5CFA4F353B50}"/>
                </a:ext>
              </a:extLst>
            </p:cNvPr>
            <p:cNvSpPr txBox="1"/>
            <p:nvPr/>
          </p:nvSpPr>
          <p:spPr>
            <a:xfrm>
              <a:off x="2892015" y="5996540"/>
              <a:ext cx="26932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スマートな移送単位（</a:t>
              </a:r>
              <a:r>
                <a:rPr kumimoji="1" lang="en-US" altLang="ja-JP" dirty="0"/>
                <a:t>PLU</a:t>
              </a:r>
              <a:r>
                <a:rPr kumimoji="1" lang="ja-JP" altLang="en-US" dirty="0"/>
                <a:t>）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9C13B23-F7C2-46E9-AE8C-6F21F4F363C9}"/>
                </a:ext>
              </a:extLst>
            </p:cNvPr>
            <p:cNvSpPr txBox="1"/>
            <p:nvPr/>
          </p:nvSpPr>
          <p:spPr>
            <a:xfrm>
              <a:off x="6821418" y="5494764"/>
              <a:ext cx="16770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ユニークなＩＤで</a:t>
              </a:r>
              <a:endParaRPr kumimoji="1" lang="en-US" altLang="ja-JP" dirty="0"/>
            </a:p>
            <a:p>
              <a:r>
                <a:rPr kumimoji="1" lang="ja-JP" altLang="en-US" dirty="0"/>
                <a:t>対応づける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BD8EA54-3455-42D2-A38F-7BED6FE88E96}"/>
              </a:ext>
            </a:extLst>
          </p:cNvPr>
          <p:cNvGrpSpPr/>
          <p:nvPr/>
        </p:nvGrpSpPr>
        <p:grpSpPr>
          <a:xfrm>
            <a:off x="1103753" y="3331618"/>
            <a:ext cx="348345" cy="543061"/>
            <a:chOff x="1022473" y="2596849"/>
            <a:chExt cx="348345" cy="543061"/>
          </a:xfrm>
        </p:grpSpPr>
        <p:sp>
          <p:nvSpPr>
            <p:cNvPr id="72" name="楕円 71">
              <a:extLst>
                <a:ext uri="{FF2B5EF4-FFF2-40B4-BE49-F238E27FC236}">
                  <a16:creationId xmlns:a16="http://schemas.microsoft.com/office/drawing/2014/main" id="{3BC1A59A-036A-4E98-9E6D-D9459A520A77}"/>
                </a:ext>
              </a:extLst>
            </p:cNvPr>
            <p:cNvSpPr/>
            <p:nvPr/>
          </p:nvSpPr>
          <p:spPr>
            <a:xfrm>
              <a:off x="1022473" y="2596849"/>
              <a:ext cx="348343" cy="348343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フローチャート: 論理積ゲート 72">
              <a:extLst>
                <a:ext uri="{FF2B5EF4-FFF2-40B4-BE49-F238E27FC236}">
                  <a16:creationId xmlns:a16="http://schemas.microsoft.com/office/drawing/2014/main" id="{E1543610-5EAB-42EE-8DC0-B83892B28564}"/>
                </a:ext>
              </a:extLst>
            </p:cNvPr>
            <p:cNvSpPr/>
            <p:nvPr/>
          </p:nvSpPr>
          <p:spPr>
            <a:xfrm rot="16200000">
              <a:off x="1088761" y="2857853"/>
              <a:ext cx="215771" cy="348343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8D314C71-9883-41A7-B16E-AC424A378FA8}"/>
              </a:ext>
            </a:extLst>
          </p:cNvPr>
          <p:cNvGrpSpPr/>
          <p:nvPr/>
        </p:nvGrpSpPr>
        <p:grpSpPr>
          <a:xfrm>
            <a:off x="8101152" y="3372856"/>
            <a:ext cx="348345" cy="543061"/>
            <a:chOff x="1022473" y="2596849"/>
            <a:chExt cx="348345" cy="543061"/>
          </a:xfrm>
        </p:grpSpPr>
        <p:sp>
          <p:nvSpPr>
            <p:cNvPr id="75" name="楕円 74">
              <a:extLst>
                <a:ext uri="{FF2B5EF4-FFF2-40B4-BE49-F238E27FC236}">
                  <a16:creationId xmlns:a16="http://schemas.microsoft.com/office/drawing/2014/main" id="{AF76C192-D101-4100-80FD-289C1D59E342}"/>
                </a:ext>
              </a:extLst>
            </p:cNvPr>
            <p:cNvSpPr/>
            <p:nvPr/>
          </p:nvSpPr>
          <p:spPr>
            <a:xfrm>
              <a:off x="1022473" y="2596849"/>
              <a:ext cx="348343" cy="348343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フローチャート: 論理積ゲート 75">
              <a:extLst>
                <a:ext uri="{FF2B5EF4-FFF2-40B4-BE49-F238E27FC236}">
                  <a16:creationId xmlns:a16="http://schemas.microsoft.com/office/drawing/2014/main" id="{9499E64A-90C4-4DD0-B34F-5AD00F39F589}"/>
                </a:ext>
              </a:extLst>
            </p:cNvPr>
            <p:cNvSpPr/>
            <p:nvPr/>
          </p:nvSpPr>
          <p:spPr>
            <a:xfrm rot="16200000">
              <a:off x="1088761" y="2857853"/>
              <a:ext cx="215771" cy="348343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8DED8CD0-5D8E-4409-A4E5-186909A8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17</a:t>
            </a:fld>
            <a:endParaRPr lang="ja-JP" altLang="en-US" dirty="0"/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03D202B3-3A97-43D3-9C7D-7A16FF8BA27E}"/>
              </a:ext>
            </a:extLst>
          </p:cNvPr>
          <p:cNvGrpSpPr/>
          <p:nvPr/>
        </p:nvGrpSpPr>
        <p:grpSpPr>
          <a:xfrm>
            <a:off x="101837" y="1050186"/>
            <a:ext cx="7835532" cy="1049290"/>
            <a:chOff x="101837" y="1050186"/>
            <a:chExt cx="7835532" cy="1049290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0AEEC8A5-6F95-4D01-868D-966E00B25827}"/>
                </a:ext>
              </a:extLst>
            </p:cNvPr>
            <p:cNvSpPr/>
            <p:nvPr/>
          </p:nvSpPr>
          <p:spPr>
            <a:xfrm>
              <a:off x="101837" y="1730144"/>
              <a:ext cx="22849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dirty="0"/>
                <a:t>（</a:t>
              </a:r>
              <a:r>
                <a:rPr lang="en-US" altLang="ja-JP" dirty="0"/>
                <a:t>Hyper Triplet Server</a:t>
              </a:r>
              <a:r>
                <a:rPr lang="ja-JP" altLang="en-US" dirty="0"/>
                <a:t>）</a:t>
              </a: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896422F-0D3A-4A48-9155-3DD0A6FADF1C}"/>
                </a:ext>
              </a:extLst>
            </p:cNvPr>
            <p:cNvSpPr/>
            <p:nvPr/>
          </p:nvSpPr>
          <p:spPr>
            <a:xfrm>
              <a:off x="707827" y="1050186"/>
              <a:ext cx="791851" cy="52081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</a:rPr>
                <a:t>HTS</a:t>
              </a:r>
            </a:p>
          </p:txBody>
        </p: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34AC307B-1B91-4B20-A885-0BA1733FF6B7}"/>
                </a:ext>
              </a:extLst>
            </p:cNvPr>
            <p:cNvCxnSpPr/>
            <p:nvPr/>
          </p:nvCxnSpPr>
          <p:spPr>
            <a:xfrm>
              <a:off x="2036190" y="1436882"/>
              <a:ext cx="461776" cy="184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矢印コネクタ 76">
              <a:extLst>
                <a:ext uri="{FF2B5EF4-FFF2-40B4-BE49-F238E27FC236}">
                  <a16:creationId xmlns:a16="http://schemas.microsoft.com/office/drawing/2014/main" id="{BAF92C18-F217-41AA-941D-9217E198F4F4}"/>
                </a:ext>
              </a:extLst>
            </p:cNvPr>
            <p:cNvCxnSpPr/>
            <p:nvPr/>
          </p:nvCxnSpPr>
          <p:spPr>
            <a:xfrm>
              <a:off x="1962413" y="1558849"/>
              <a:ext cx="461776" cy="18466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ACBDA92B-F29A-4297-800C-DB97CA2CAE06}"/>
                </a:ext>
              </a:extLst>
            </p:cNvPr>
            <p:cNvSpPr/>
            <p:nvPr/>
          </p:nvSpPr>
          <p:spPr>
            <a:xfrm>
              <a:off x="1932495" y="1197204"/>
              <a:ext cx="6004874" cy="509048"/>
            </a:xfrm>
            <a:custGeom>
              <a:avLst/>
              <a:gdLst>
                <a:gd name="connsiteX0" fmla="*/ 0 w 6004874"/>
                <a:gd name="connsiteY0" fmla="*/ 0 h 509048"/>
                <a:gd name="connsiteX1" fmla="*/ 6004874 w 6004874"/>
                <a:gd name="connsiteY1" fmla="*/ 0 h 509048"/>
                <a:gd name="connsiteX2" fmla="*/ 6004874 w 6004874"/>
                <a:gd name="connsiteY2" fmla="*/ 509048 h 50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04874" h="509048">
                  <a:moveTo>
                    <a:pt x="0" y="0"/>
                  </a:moveTo>
                  <a:lnTo>
                    <a:pt x="6004874" y="0"/>
                  </a:lnTo>
                  <a:lnTo>
                    <a:pt x="6004874" y="509048"/>
                  </a:lnTo>
                </a:path>
              </a:pathLst>
            </a:custGeom>
            <a:noFill/>
            <a:ln>
              <a:solidFill>
                <a:schemeClr val="tx1"/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D2C5BE30-63F1-4E9E-8CC6-C96B35F5F0A3}"/>
              </a:ext>
            </a:extLst>
          </p:cNvPr>
          <p:cNvGrpSpPr/>
          <p:nvPr/>
        </p:nvGrpSpPr>
        <p:grpSpPr>
          <a:xfrm>
            <a:off x="3059258" y="3145086"/>
            <a:ext cx="2823705" cy="1804034"/>
            <a:chOff x="3059258" y="3145086"/>
            <a:chExt cx="2823705" cy="1804034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6E25326A-79FA-41EB-BE9F-37D4FB50DDBD}"/>
                </a:ext>
              </a:extLst>
            </p:cNvPr>
            <p:cNvSpPr txBox="1"/>
            <p:nvPr/>
          </p:nvSpPr>
          <p:spPr>
            <a:xfrm>
              <a:off x="3059258" y="3145086"/>
              <a:ext cx="2823705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サイバーコンテナ（</a:t>
              </a:r>
              <a:r>
                <a:rPr kumimoji="1" lang="en-US" altLang="ja-JP" dirty="0"/>
                <a:t>PLU-C</a:t>
              </a:r>
              <a:r>
                <a:rPr kumimoji="1" lang="ja-JP" altLang="en-US" dirty="0"/>
                <a:t>）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B0363A0-8C02-4454-8813-1AE0F45C4661}"/>
                </a:ext>
              </a:extLst>
            </p:cNvPr>
            <p:cNvSpPr txBox="1"/>
            <p:nvPr/>
          </p:nvSpPr>
          <p:spPr>
            <a:xfrm>
              <a:off x="3065664" y="4579788"/>
              <a:ext cx="2734916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フィジカルコンテナ（</a:t>
              </a:r>
              <a:r>
                <a:rPr kumimoji="1" lang="en-US" altLang="ja-JP" dirty="0"/>
                <a:t>PLU-P</a:t>
              </a:r>
              <a:r>
                <a:rPr kumimoji="1" lang="ja-JP" altLang="en-US" dirty="0"/>
                <a:t>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11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52B7DA-AE1E-49B0-8608-6187BF61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原価をつなぐバリューチェーン</a:t>
            </a:r>
            <a:endParaRPr kumimoji="1"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F956844-8BC3-4CD9-87CA-BC50A360BBD7}"/>
              </a:ext>
            </a:extLst>
          </p:cNvPr>
          <p:cNvGrpSpPr/>
          <p:nvPr/>
        </p:nvGrpSpPr>
        <p:grpSpPr>
          <a:xfrm rot="1480746">
            <a:off x="1423447" y="2345565"/>
            <a:ext cx="6476215" cy="2318994"/>
            <a:chOff x="1423447" y="3289953"/>
            <a:chExt cx="6476215" cy="2318994"/>
          </a:xfrm>
        </p:grpSpPr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0F06B006-BBEE-475F-96C3-56D7560BBBB4}"/>
                </a:ext>
              </a:extLst>
            </p:cNvPr>
            <p:cNvSpPr/>
            <p:nvPr/>
          </p:nvSpPr>
          <p:spPr>
            <a:xfrm>
              <a:off x="1423447" y="3289953"/>
              <a:ext cx="6476215" cy="231899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tint val="66000"/>
                    <a:satMod val="160000"/>
                  </a:schemeClr>
                </a:gs>
                <a:gs pos="50000">
                  <a:schemeClr val="accent5">
                    <a:lumMod val="75000"/>
                    <a:tint val="44500"/>
                    <a:satMod val="160000"/>
                  </a:schemeClr>
                </a:gs>
                <a:gs pos="100000">
                  <a:schemeClr val="accent5">
                    <a:lumMod val="75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2869574B-4984-4B7C-92E7-C7F336D45A17}"/>
                </a:ext>
              </a:extLst>
            </p:cNvPr>
            <p:cNvSpPr/>
            <p:nvPr/>
          </p:nvSpPr>
          <p:spPr>
            <a:xfrm>
              <a:off x="3097346" y="3895665"/>
              <a:ext cx="3128416" cy="1120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99EB462-4669-409B-B221-87CDB4A35CD1}"/>
              </a:ext>
            </a:extLst>
          </p:cNvPr>
          <p:cNvGrpSpPr/>
          <p:nvPr/>
        </p:nvGrpSpPr>
        <p:grpSpPr>
          <a:xfrm>
            <a:off x="295846" y="5352170"/>
            <a:ext cx="5415733" cy="1022980"/>
            <a:chOff x="1008590" y="5398627"/>
            <a:chExt cx="6553037" cy="1237806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07D5023F-4CEC-418A-B56A-90C9095B1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8622" y="5744674"/>
              <a:ext cx="6433005" cy="891759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6C794B9-CDD0-4681-A57B-DF8C2AF206DE}"/>
                </a:ext>
              </a:extLst>
            </p:cNvPr>
            <p:cNvSpPr txBox="1"/>
            <p:nvPr/>
          </p:nvSpPr>
          <p:spPr>
            <a:xfrm>
              <a:off x="1008590" y="5398627"/>
              <a:ext cx="53174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/>
                <a:t>インダストリアル・バリューチェーン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DB07494-32A8-4FA9-9520-516869B0B631}"/>
              </a:ext>
            </a:extLst>
          </p:cNvPr>
          <p:cNvGrpSpPr/>
          <p:nvPr/>
        </p:nvGrpSpPr>
        <p:grpSpPr>
          <a:xfrm>
            <a:off x="-1083049" y="2237306"/>
            <a:ext cx="4423342" cy="1634956"/>
            <a:chOff x="-1083049" y="2237306"/>
            <a:chExt cx="4423342" cy="1634956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B904B2D7-0BF8-4354-A857-C565FF2BD420}"/>
                </a:ext>
              </a:extLst>
            </p:cNvPr>
            <p:cNvGrpSpPr/>
            <p:nvPr/>
          </p:nvGrpSpPr>
          <p:grpSpPr>
            <a:xfrm rot="20269036">
              <a:off x="-1083049" y="2432348"/>
              <a:ext cx="4423342" cy="1439914"/>
              <a:chOff x="1423447" y="3289953"/>
              <a:chExt cx="6476215" cy="2318994"/>
            </a:xfrm>
          </p:grpSpPr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8F274B09-46A6-40AF-8257-2790914C3C0D}"/>
                  </a:ext>
                </a:extLst>
              </p:cNvPr>
              <p:cNvSpPr/>
              <p:nvPr/>
            </p:nvSpPr>
            <p:spPr>
              <a:xfrm>
                <a:off x="1423447" y="3289953"/>
                <a:ext cx="6476215" cy="231899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5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5">
                      <a:lumMod val="75000"/>
                      <a:tint val="23500"/>
                      <a:satMod val="160000"/>
                    </a:schemeClr>
                  </a:gs>
                </a:gsLst>
                <a:lin ang="135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楕円 13">
                <a:extLst>
                  <a:ext uri="{FF2B5EF4-FFF2-40B4-BE49-F238E27FC236}">
                    <a16:creationId xmlns:a16="http://schemas.microsoft.com/office/drawing/2014/main" id="{2EEC1C81-BC5A-471B-925F-554024312099}"/>
                  </a:ext>
                </a:extLst>
              </p:cNvPr>
              <p:cNvSpPr/>
              <p:nvPr/>
            </p:nvSpPr>
            <p:spPr>
              <a:xfrm>
                <a:off x="3097346" y="3895665"/>
                <a:ext cx="3128416" cy="1120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FCE6A6D-608B-4466-893C-CDCAE1F46E36}"/>
                </a:ext>
              </a:extLst>
            </p:cNvPr>
            <p:cNvSpPr txBox="1"/>
            <p:nvPr/>
          </p:nvSpPr>
          <p:spPr>
            <a:xfrm>
              <a:off x="1713747" y="223730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実価→原価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A13A237-C0A5-44B3-BB56-778A298FF98B}"/>
              </a:ext>
            </a:extLst>
          </p:cNvPr>
          <p:cNvGrpSpPr/>
          <p:nvPr/>
        </p:nvGrpSpPr>
        <p:grpSpPr>
          <a:xfrm>
            <a:off x="6220172" y="2945360"/>
            <a:ext cx="4423342" cy="1627963"/>
            <a:chOff x="6220172" y="2945360"/>
            <a:chExt cx="4423342" cy="1627963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D8ABDAF-BE66-444A-BC14-0605990BD12B}"/>
                </a:ext>
              </a:extLst>
            </p:cNvPr>
            <p:cNvGrpSpPr/>
            <p:nvPr/>
          </p:nvGrpSpPr>
          <p:grpSpPr>
            <a:xfrm rot="20269036">
              <a:off x="6220172" y="2945360"/>
              <a:ext cx="4423342" cy="1439914"/>
              <a:chOff x="1423447" y="3289953"/>
              <a:chExt cx="6476215" cy="2318994"/>
            </a:xfrm>
          </p:grpSpPr>
          <p:sp>
            <p:nvSpPr>
              <p:cNvPr id="9" name="楕円 8">
                <a:extLst>
                  <a:ext uri="{FF2B5EF4-FFF2-40B4-BE49-F238E27FC236}">
                    <a16:creationId xmlns:a16="http://schemas.microsoft.com/office/drawing/2014/main" id="{1FC44A47-89E8-44B3-9917-9077370359EA}"/>
                  </a:ext>
                </a:extLst>
              </p:cNvPr>
              <p:cNvSpPr/>
              <p:nvPr/>
            </p:nvSpPr>
            <p:spPr>
              <a:xfrm>
                <a:off x="1423447" y="3289953"/>
                <a:ext cx="6476215" cy="231899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5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5">
                      <a:lumMod val="75000"/>
                      <a:tint val="23500"/>
                      <a:satMod val="160000"/>
                    </a:schemeClr>
                  </a:gs>
                </a:gsLst>
                <a:lin ang="135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楕円 10">
                <a:extLst>
                  <a:ext uri="{FF2B5EF4-FFF2-40B4-BE49-F238E27FC236}">
                    <a16:creationId xmlns:a16="http://schemas.microsoft.com/office/drawing/2014/main" id="{83550380-1687-4BBF-908B-9EA3F9CF4135}"/>
                  </a:ext>
                </a:extLst>
              </p:cNvPr>
              <p:cNvSpPr/>
              <p:nvPr/>
            </p:nvSpPr>
            <p:spPr>
              <a:xfrm>
                <a:off x="3097346" y="3895665"/>
                <a:ext cx="3128416" cy="1120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F0EDDDD-A1C2-4443-BEC9-F4C99069FF25}"/>
                </a:ext>
              </a:extLst>
            </p:cNvPr>
            <p:cNvSpPr txBox="1"/>
            <p:nvPr/>
          </p:nvSpPr>
          <p:spPr>
            <a:xfrm>
              <a:off x="6526760" y="420399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実価→原価</a:t>
              </a: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0DDD396-07E3-4896-83C7-1287D6AE64E5}"/>
              </a:ext>
            </a:extLst>
          </p:cNvPr>
          <p:cNvSpPr txBox="1"/>
          <p:nvPr/>
        </p:nvSpPr>
        <p:spPr>
          <a:xfrm>
            <a:off x="3976720" y="32959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原価→実価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2B8BBC6-852E-4120-BC84-B99D610D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50C-4EE3-4F76-A3BA-D87A10504929}" type="slidenum">
              <a:rPr lang="ja-JP" altLang="en-US" smtClean="0"/>
              <a:pPr/>
              <a:t>18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20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ペーパー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 kumimoji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西岡発表用.potx" id="{BEB5815D-62DD-4631-9FB2-DF14098CB5C3}" vid="{0101A84F-F498-4112-A750-DD767B7E031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西岡発表用</Template>
  <TotalTime>493</TotalTime>
  <Words>1355</Words>
  <Application>Microsoft Office PowerPoint</Application>
  <PresentationFormat>画面に合わせる (4:3)</PresentationFormat>
  <Paragraphs>422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ＭＳ Ｐゴシック</vt:lpstr>
      <vt:lpstr>Arial</vt:lpstr>
      <vt:lpstr>Calibri</vt:lpstr>
      <vt:lpstr>Cambria</vt:lpstr>
      <vt:lpstr>Times</vt:lpstr>
      <vt:lpstr>Office テーマ</vt:lpstr>
      <vt:lpstr>生産現場のデータを お金に換える方法</vt:lpstr>
      <vt:lpstr>サービス時代のバリューエンジニアリング</vt:lpstr>
      <vt:lpstr>個別化、多様化への対応</vt:lpstr>
      <vt:lpstr>“原価”とは？</vt:lpstr>
      <vt:lpstr>原価とは？（新たな解釈）</vt:lpstr>
      <vt:lpstr>正味付加価値と取引価値</vt:lpstr>
      <vt:lpstr>オーバヘッド費で将来の収益を配賦する</vt:lpstr>
      <vt:lpstr>どうすればお金が生まれるか？</vt:lpstr>
      <vt:lpstr>変化をとらえて適合させる</vt:lpstr>
      <vt:lpstr>“動”“乱”の時代でお金の生み出す方法</vt:lpstr>
      <vt:lpstr>保証とは・・・</vt:lpstr>
      <vt:lpstr>期間損益とリアルタイム会計</vt:lpstr>
      <vt:lpstr>情報とデータの分類軸</vt:lpstr>
      <vt:lpstr>データによるアカウンティング</vt:lpstr>
      <vt:lpstr>つながる工場のためのＩＶＩーＣＩＯＦ</vt:lpstr>
      <vt:lpstr>広域のトレーサビリティ</vt:lpstr>
      <vt:lpstr>ＣＩＯＦ－ＤＳＮ（Data Sovereignty Network）</vt:lpstr>
      <vt:lpstr>原価をつなぐバリューチェーン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生産現場のデータを お金に換える方法</dc:title>
  <dc:creator>yasu</dc:creator>
  <cp:lastModifiedBy>yasu</cp:lastModifiedBy>
  <cp:revision>51</cp:revision>
  <dcterms:created xsi:type="dcterms:W3CDTF">2019-03-11T11:08:49Z</dcterms:created>
  <dcterms:modified xsi:type="dcterms:W3CDTF">2019-03-19T04:21:32Z</dcterms:modified>
</cp:coreProperties>
</file>